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7" r:id="rId4"/>
  </p:sldIdLst>
  <p:sldSz cx="43891200" cy="32918400"/>
  <p:notesSz cx="6858000" cy="9144000"/>
  <p:defaultTextStyle>
    <a:defPPr>
      <a:defRPr lang="en-US"/>
    </a:defPPr>
    <a:lvl1pPr marL="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1pPr>
    <a:lvl2pPr marL="2612516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2pPr>
    <a:lvl3pPr marL="522503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3pPr>
    <a:lvl4pPr marL="783754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4pPr>
    <a:lvl5pPr marL="10450065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5pPr>
    <a:lvl6pPr marL="13062582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6pPr>
    <a:lvl7pPr marL="15675098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7pPr>
    <a:lvl8pPr marL="18287614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8pPr>
    <a:lvl9pPr marL="20900130" algn="l" defTabSz="5225032" rtl="0" eaLnBrk="1" latinLnBrk="0" hangingPunct="1">
      <a:defRPr sz="103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537349"/>
    <a:srgbClr val="46AAC5"/>
    <a:srgbClr val="D99694"/>
    <a:srgbClr val="FCD5B5"/>
    <a:srgbClr val="D7E4BD"/>
    <a:srgbClr val="CCC1DA"/>
    <a:srgbClr val="8F77AD"/>
    <a:srgbClr val="785D99"/>
    <a:srgbClr val="C4CFC1"/>
    <a:srgbClr val="9DAF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008" autoAdjust="0"/>
    <p:restoredTop sz="94954" autoAdjust="0"/>
  </p:normalViewPr>
  <p:slideViewPr>
    <p:cSldViewPr>
      <p:cViewPr varScale="1">
        <p:scale>
          <a:sx n="23" d="100"/>
          <a:sy n="23" d="100"/>
        </p:scale>
        <p:origin x="2328" y="234"/>
      </p:cViewPr>
      <p:guideLst>
        <p:guide orient="horz" pos="10368"/>
        <p:guide pos="138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FE1C3-F2B9-4681-B539-EB54DFDFBEC0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4B0AE-9C53-4805-9ADF-776FF19B66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90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0799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1599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2398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3198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39975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47970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55964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63959" algn="l" defTabSz="101599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15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4B0AE-9C53-4805-9ADF-776FF19B66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42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0159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A4B0AE-9C53-4805-9ADF-776FF19B66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287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1" y="10226043"/>
            <a:ext cx="37307520" cy="705612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2" y="18653760"/>
            <a:ext cx="30723841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87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375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5635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7513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939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127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314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5027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9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5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7383786"/>
            <a:ext cx="47404019" cy="1572844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4" y="7383786"/>
            <a:ext cx="141480541" cy="1572844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23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2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041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7"/>
            <a:ext cx="37307520" cy="7200897"/>
          </a:xfrm>
        </p:spPr>
        <p:txBody>
          <a:bodyPr anchor="b"/>
          <a:lstStyle>
            <a:lvl1pPr marL="0" indent="0">
              <a:buNone/>
              <a:defRPr sz="5184">
                <a:solidFill>
                  <a:schemeClr val="tx1">
                    <a:tint val="75000"/>
                  </a:schemeClr>
                </a:solidFill>
              </a:defRPr>
            </a:lvl1pPr>
            <a:lvl2pPr marL="1187839" indent="0">
              <a:buNone/>
              <a:defRPr sz="4683">
                <a:solidFill>
                  <a:schemeClr val="tx1">
                    <a:tint val="75000"/>
                  </a:schemeClr>
                </a:solidFill>
              </a:defRPr>
            </a:lvl2pPr>
            <a:lvl3pPr marL="2375679" indent="0">
              <a:buNone/>
              <a:defRPr sz="4138">
                <a:solidFill>
                  <a:schemeClr val="tx1">
                    <a:tint val="75000"/>
                  </a:schemeClr>
                </a:solidFill>
              </a:defRPr>
            </a:lvl3pPr>
            <a:lvl4pPr marL="356351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4pPr>
            <a:lvl5pPr marL="475135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5pPr>
            <a:lvl6pPr marL="5939199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6pPr>
            <a:lvl7pPr marL="7127038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7pPr>
            <a:lvl8pPr marL="831487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8pPr>
            <a:lvl9pPr marL="9502717" indent="0">
              <a:buNone/>
              <a:defRPr sz="363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4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3" y="43014905"/>
            <a:ext cx="94442281" cy="121653298"/>
          </a:xfrm>
        </p:spPr>
        <p:txBody>
          <a:bodyPr/>
          <a:lstStyle>
            <a:lvl1pPr>
              <a:defRPr sz="7275"/>
            </a:lvl1pPr>
            <a:lvl2pPr>
              <a:defRPr sz="6229"/>
            </a:lvl2pPr>
            <a:lvl3pPr>
              <a:defRPr sz="5184"/>
            </a:lvl3pPr>
            <a:lvl4pPr>
              <a:defRPr sz="4683"/>
            </a:lvl4pPr>
            <a:lvl5pPr>
              <a:defRPr sz="4683"/>
            </a:lvl5pPr>
            <a:lvl6pPr>
              <a:defRPr sz="4683"/>
            </a:lvl6pPr>
            <a:lvl7pPr>
              <a:defRPr sz="4683"/>
            </a:lvl7pPr>
            <a:lvl8pPr>
              <a:defRPr sz="4683"/>
            </a:lvl8pPr>
            <a:lvl9pPr>
              <a:defRPr sz="46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5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2" y="7368543"/>
            <a:ext cx="19392901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2" y="10439400"/>
            <a:ext cx="19392901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1" y="7368543"/>
            <a:ext cx="19400520" cy="3070857"/>
          </a:xfrm>
        </p:spPr>
        <p:txBody>
          <a:bodyPr anchor="b"/>
          <a:lstStyle>
            <a:lvl1pPr marL="0" indent="0">
              <a:buNone/>
              <a:defRPr sz="6229" b="1"/>
            </a:lvl1pPr>
            <a:lvl2pPr marL="1187839" indent="0">
              <a:buNone/>
              <a:defRPr sz="5184" b="1"/>
            </a:lvl2pPr>
            <a:lvl3pPr marL="2375679" indent="0">
              <a:buNone/>
              <a:defRPr sz="4683" b="1"/>
            </a:lvl3pPr>
            <a:lvl4pPr marL="3563518" indent="0">
              <a:buNone/>
              <a:defRPr sz="4138" b="1"/>
            </a:lvl4pPr>
            <a:lvl5pPr marL="4751358" indent="0">
              <a:buNone/>
              <a:defRPr sz="4138" b="1"/>
            </a:lvl5pPr>
            <a:lvl6pPr marL="5939199" indent="0">
              <a:buNone/>
              <a:defRPr sz="4138" b="1"/>
            </a:lvl6pPr>
            <a:lvl7pPr marL="7127038" indent="0">
              <a:buNone/>
              <a:defRPr sz="4138" b="1"/>
            </a:lvl7pPr>
            <a:lvl8pPr marL="8314877" indent="0">
              <a:buNone/>
              <a:defRPr sz="4138" b="1"/>
            </a:lvl8pPr>
            <a:lvl9pPr marL="9502717" indent="0">
              <a:buNone/>
              <a:defRPr sz="413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1" y="10439400"/>
            <a:ext cx="19400520" cy="18966183"/>
          </a:xfrm>
        </p:spPr>
        <p:txBody>
          <a:bodyPr/>
          <a:lstStyle>
            <a:lvl1pPr>
              <a:defRPr sz="6229"/>
            </a:lvl1pPr>
            <a:lvl2pPr>
              <a:defRPr sz="5184"/>
            </a:lvl2pPr>
            <a:lvl3pPr>
              <a:defRPr sz="4683"/>
            </a:lvl3pPr>
            <a:lvl4pPr>
              <a:defRPr sz="4138"/>
            </a:lvl4pPr>
            <a:lvl5pPr>
              <a:defRPr sz="4138"/>
            </a:lvl5pPr>
            <a:lvl6pPr>
              <a:defRPr sz="4138"/>
            </a:lvl6pPr>
            <a:lvl7pPr>
              <a:defRPr sz="4138"/>
            </a:lvl7pPr>
            <a:lvl8pPr>
              <a:defRPr sz="4138"/>
            </a:lvl8pPr>
            <a:lvl9pPr>
              <a:defRPr sz="413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2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336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1" cy="5577840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3" y="1310644"/>
            <a:ext cx="24536399" cy="28094943"/>
          </a:xfrm>
        </p:spPr>
        <p:txBody>
          <a:bodyPr/>
          <a:lstStyle>
            <a:lvl1pPr>
              <a:defRPr sz="8320"/>
            </a:lvl1pPr>
            <a:lvl2pPr>
              <a:defRPr sz="7275"/>
            </a:lvl2pPr>
            <a:lvl3pPr>
              <a:defRPr sz="6229"/>
            </a:lvl3pPr>
            <a:lvl4pPr>
              <a:defRPr sz="5184"/>
            </a:lvl4pPr>
            <a:lvl5pPr>
              <a:defRPr sz="5184"/>
            </a:lvl5pPr>
            <a:lvl6pPr>
              <a:defRPr sz="5184"/>
            </a:lvl6pPr>
            <a:lvl7pPr>
              <a:defRPr sz="5184"/>
            </a:lvl7pPr>
            <a:lvl8pPr>
              <a:defRPr sz="5184"/>
            </a:lvl8pPr>
            <a:lvl9pPr>
              <a:defRPr sz="518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4"/>
            <a:ext cx="14439901" cy="22517103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78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2"/>
            <a:ext cx="26334720" cy="2720342"/>
          </a:xfrm>
        </p:spPr>
        <p:txBody>
          <a:bodyPr anchor="b"/>
          <a:lstStyle>
            <a:lvl1pPr algn="l">
              <a:defRPr sz="5184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2"/>
            <a:ext cx="26334720" cy="19751040"/>
          </a:xfrm>
        </p:spPr>
        <p:txBody>
          <a:bodyPr/>
          <a:lstStyle>
            <a:lvl1pPr marL="0" indent="0">
              <a:buNone/>
              <a:defRPr sz="8320"/>
            </a:lvl1pPr>
            <a:lvl2pPr marL="1187839" indent="0">
              <a:buNone/>
              <a:defRPr sz="7275"/>
            </a:lvl2pPr>
            <a:lvl3pPr marL="2375679" indent="0">
              <a:buNone/>
              <a:defRPr sz="6229"/>
            </a:lvl3pPr>
            <a:lvl4pPr marL="3563518" indent="0">
              <a:buNone/>
              <a:defRPr sz="5184"/>
            </a:lvl4pPr>
            <a:lvl5pPr marL="4751358" indent="0">
              <a:buNone/>
              <a:defRPr sz="5184"/>
            </a:lvl5pPr>
            <a:lvl6pPr marL="5939199" indent="0">
              <a:buNone/>
              <a:defRPr sz="5184"/>
            </a:lvl6pPr>
            <a:lvl7pPr marL="7127038" indent="0">
              <a:buNone/>
              <a:defRPr sz="5184"/>
            </a:lvl7pPr>
            <a:lvl8pPr marL="8314877" indent="0">
              <a:buNone/>
              <a:defRPr sz="5184"/>
            </a:lvl8pPr>
            <a:lvl9pPr marL="9502717" indent="0">
              <a:buNone/>
              <a:defRPr sz="5184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5"/>
            <a:ext cx="26334720" cy="3863337"/>
          </a:xfrm>
        </p:spPr>
        <p:txBody>
          <a:bodyPr/>
          <a:lstStyle>
            <a:lvl1pPr marL="0" indent="0">
              <a:buNone/>
              <a:defRPr sz="3638"/>
            </a:lvl1pPr>
            <a:lvl2pPr marL="1187839" indent="0">
              <a:buNone/>
              <a:defRPr sz="3138"/>
            </a:lvl2pPr>
            <a:lvl3pPr marL="2375679" indent="0">
              <a:buNone/>
              <a:defRPr sz="2591"/>
            </a:lvl3pPr>
            <a:lvl4pPr marL="3563518" indent="0">
              <a:buNone/>
              <a:defRPr sz="2319"/>
            </a:lvl4pPr>
            <a:lvl5pPr marL="4751358" indent="0">
              <a:buNone/>
              <a:defRPr sz="2319"/>
            </a:lvl5pPr>
            <a:lvl6pPr marL="5939199" indent="0">
              <a:buNone/>
              <a:defRPr sz="2319"/>
            </a:lvl6pPr>
            <a:lvl7pPr marL="7127038" indent="0">
              <a:buNone/>
              <a:defRPr sz="2319"/>
            </a:lvl7pPr>
            <a:lvl8pPr marL="8314877" indent="0">
              <a:buNone/>
              <a:defRPr sz="2319"/>
            </a:lvl8pPr>
            <a:lvl9pPr marL="9502717" indent="0">
              <a:buNone/>
              <a:defRPr sz="231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2576F7-A56D-4EBA-BD84-097719CF2EE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38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3"/>
            <a:ext cx="39502081" cy="5486400"/>
          </a:xfrm>
          <a:prstGeom prst="rect">
            <a:avLst/>
          </a:prstGeom>
        </p:spPr>
        <p:txBody>
          <a:bodyPr vert="horz" lIns="522504" tIns="261252" rIns="522504" bIns="26125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1" cy="21724622"/>
          </a:xfrm>
          <a:prstGeom prst="rect">
            <a:avLst/>
          </a:prstGeom>
        </p:spPr>
        <p:txBody>
          <a:bodyPr vert="horz" lIns="522504" tIns="261252" rIns="522504" bIns="26125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l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2576F7-A56D-4EBA-BD84-097719CF2EE8}" type="datetimeFigureOut">
              <a:rPr lang="en-US" smtClean="0"/>
              <a:t>8/17/2019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2" y="30510484"/>
            <a:ext cx="138988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ct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4"/>
            <a:ext cx="10241280" cy="1752600"/>
          </a:xfrm>
          <a:prstGeom prst="rect">
            <a:avLst/>
          </a:prstGeom>
        </p:spPr>
        <p:txBody>
          <a:bodyPr vert="horz" lIns="522504" tIns="261252" rIns="522504" bIns="261252" rtlCol="0" anchor="ctr"/>
          <a:lstStyle>
            <a:lvl1pPr algn="r">
              <a:defRPr sz="313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DDC59-CCD4-46CE-B046-3D8EC4DD79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35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375679" rtl="0" eaLnBrk="1" latinLnBrk="0" hangingPunct="1">
        <a:spcBef>
          <a:spcPct val="0"/>
        </a:spcBef>
        <a:buNone/>
        <a:defRPr sz="114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90880" indent="-890880" algn="l" defTabSz="2375679" rtl="0" eaLnBrk="1" latinLnBrk="0" hangingPunct="1">
        <a:spcBef>
          <a:spcPct val="20000"/>
        </a:spcBef>
        <a:buFont typeface="Arial" pitchFamily="34" charset="0"/>
        <a:buChar char="•"/>
        <a:defRPr sz="8320" kern="1200">
          <a:solidFill>
            <a:schemeClr val="tx1"/>
          </a:solidFill>
          <a:latin typeface="+mn-lt"/>
          <a:ea typeface="+mn-ea"/>
          <a:cs typeface="+mn-cs"/>
        </a:defRPr>
      </a:lvl1pPr>
      <a:lvl2pPr marL="1930240" indent="-742400" algn="l" defTabSz="2375679" rtl="0" eaLnBrk="1" latinLnBrk="0" hangingPunct="1">
        <a:spcBef>
          <a:spcPct val="20000"/>
        </a:spcBef>
        <a:buFont typeface="Arial" pitchFamily="34" charset="0"/>
        <a:buChar char="–"/>
        <a:defRPr sz="7275" kern="1200">
          <a:solidFill>
            <a:schemeClr val="tx1"/>
          </a:solidFill>
          <a:latin typeface="+mn-lt"/>
          <a:ea typeface="+mn-ea"/>
          <a:cs typeface="+mn-cs"/>
        </a:defRPr>
      </a:lvl2pPr>
      <a:lvl3pPr marL="296959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6229" kern="1200">
          <a:solidFill>
            <a:schemeClr val="tx1"/>
          </a:solidFill>
          <a:latin typeface="+mn-lt"/>
          <a:ea typeface="+mn-ea"/>
          <a:cs typeface="+mn-cs"/>
        </a:defRPr>
      </a:lvl3pPr>
      <a:lvl4pPr marL="4157439" indent="-593920" algn="l" defTabSz="2375679" rtl="0" eaLnBrk="1" latinLnBrk="0" hangingPunct="1">
        <a:spcBef>
          <a:spcPct val="20000"/>
        </a:spcBef>
        <a:buFont typeface="Arial" pitchFamily="34" charset="0"/>
        <a:buChar char="–"/>
        <a:defRPr sz="5184" kern="1200">
          <a:solidFill>
            <a:schemeClr val="tx1"/>
          </a:solidFill>
          <a:latin typeface="+mn-lt"/>
          <a:ea typeface="+mn-ea"/>
          <a:cs typeface="+mn-cs"/>
        </a:defRPr>
      </a:lvl4pPr>
      <a:lvl5pPr marL="5345278" indent="-593920" algn="l" defTabSz="2375679" rtl="0" eaLnBrk="1" latinLnBrk="0" hangingPunct="1">
        <a:spcBef>
          <a:spcPct val="20000"/>
        </a:spcBef>
        <a:buFont typeface="Arial" pitchFamily="34" charset="0"/>
        <a:buChar char="»"/>
        <a:defRPr sz="5184" kern="1200">
          <a:solidFill>
            <a:schemeClr val="tx1"/>
          </a:solidFill>
          <a:latin typeface="+mn-lt"/>
          <a:ea typeface="+mn-ea"/>
          <a:cs typeface="+mn-cs"/>
        </a:defRPr>
      </a:lvl5pPr>
      <a:lvl6pPr marL="6533119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6pPr>
      <a:lvl7pPr marL="772095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7pPr>
      <a:lvl8pPr marL="890879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8pPr>
      <a:lvl9pPr marL="10096637" indent="-593920" algn="l" defTabSz="2375679" rtl="0" eaLnBrk="1" latinLnBrk="0" hangingPunct="1">
        <a:spcBef>
          <a:spcPct val="20000"/>
        </a:spcBef>
        <a:buFont typeface="Arial" pitchFamily="34" charset="0"/>
        <a:buChar char="•"/>
        <a:defRPr sz="51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1pPr>
      <a:lvl2pPr marL="118783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2pPr>
      <a:lvl3pPr marL="237567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3pPr>
      <a:lvl4pPr marL="356351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4pPr>
      <a:lvl5pPr marL="475135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5pPr>
      <a:lvl6pPr marL="5939199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6pPr>
      <a:lvl7pPr marL="7127038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7pPr>
      <a:lvl8pPr marL="831487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8pPr>
      <a:lvl9pPr marL="9502717" algn="l" defTabSz="2375679" rtl="0" eaLnBrk="1" latinLnBrk="0" hangingPunct="1">
        <a:defRPr sz="46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11" Type="http://schemas.openxmlformats.org/officeDocument/2006/relationships/image" Target="../media/image8.emf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" Type="http://schemas.openxmlformats.org/officeDocument/2006/relationships/image" Target="../media/image9.png"/><Relationship Id="rId21" Type="http://schemas.openxmlformats.org/officeDocument/2006/relationships/image" Target="../media/image21.png"/><Relationship Id="rId7" Type="http://schemas.openxmlformats.org/officeDocument/2006/relationships/image" Target="../media/image5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5" Type="http://schemas.microsoft.com/office/2007/relationships/hdphoto" Target="../media/hdphoto1.wdp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2.png"/><Relationship Id="rId9" Type="http://schemas.openxmlformats.org/officeDocument/2006/relationships/image" Target="../media/image4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Rectangle 457">
            <a:extLst>
              <a:ext uri="{FF2B5EF4-FFF2-40B4-BE49-F238E27FC236}">
                <a16:creationId xmlns:a16="http://schemas.microsoft.com/office/drawing/2014/main" id="{40C60CC8-2A12-400B-BD63-77195F7C7162}"/>
              </a:ext>
            </a:extLst>
          </p:cNvPr>
          <p:cNvSpPr/>
          <p:nvPr/>
        </p:nvSpPr>
        <p:spPr>
          <a:xfrm>
            <a:off x="30143227" y="13253564"/>
            <a:ext cx="180616" cy="194386"/>
          </a:xfrm>
          <a:prstGeom prst="rect">
            <a:avLst/>
          </a:prstGeom>
          <a:solidFill>
            <a:srgbClr val="46AAC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E2735E8-40EC-49A6-91D3-8BD5DB78F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624387"/>
              </p:ext>
            </p:extLst>
          </p:nvPr>
        </p:nvGraphicFramePr>
        <p:xfrm>
          <a:off x="10707328" y="18141161"/>
          <a:ext cx="26313681" cy="144859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8845">
                  <a:extLst>
                    <a:ext uri="{9D8B030D-6E8A-4147-A177-3AD203B41FA5}">
                      <a16:colId xmlns:a16="http://schemas.microsoft.com/office/drawing/2014/main" val="3385958035"/>
                    </a:ext>
                  </a:extLst>
                </a:gridCol>
                <a:gridCol w="2580181">
                  <a:extLst>
                    <a:ext uri="{9D8B030D-6E8A-4147-A177-3AD203B41FA5}">
                      <a16:colId xmlns:a16="http://schemas.microsoft.com/office/drawing/2014/main" val="2016417722"/>
                    </a:ext>
                  </a:extLst>
                </a:gridCol>
                <a:gridCol w="3395912">
                  <a:extLst>
                    <a:ext uri="{9D8B030D-6E8A-4147-A177-3AD203B41FA5}">
                      <a16:colId xmlns:a16="http://schemas.microsoft.com/office/drawing/2014/main" val="3727252081"/>
                    </a:ext>
                  </a:extLst>
                </a:gridCol>
                <a:gridCol w="3836534">
                  <a:extLst>
                    <a:ext uri="{9D8B030D-6E8A-4147-A177-3AD203B41FA5}">
                      <a16:colId xmlns:a16="http://schemas.microsoft.com/office/drawing/2014/main" val="3064312178"/>
                    </a:ext>
                  </a:extLst>
                </a:gridCol>
                <a:gridCol w="5605755">
                  <a:extLst>
                    <a:ext uri="{9D8B030D-6E8A-4147-A177-3AD203B41FA5}">
                      <a16:colId xmlns:a16="http://schemas.microsoft.com/office/drawing/2014/main" val="2337513506"/>
                    </a:ext>
                  </a:extLst>
                </a:gridCol>
                <a:gridCol w="5963552">
                  <a:extLst>
                    <a:ext uri="{9D8B030D-6E8A-4147-A177-3AD203B41FA5}">
                      <a16:colId xmlns:a16="http://schemas.microsoft.com/office/drawing/2014/main" val="3202918464"/>
                    </a:ext>
                  </a:extLst>
                </a:gridCol>
                <a:gridCol w="4572902">
                  <a:extLst>
                    <a:ext uri="{9D8B030D-6E8A-4147-A177-3AD203B41FA5}">
                      <a16:colId xmlns:a16="http://schemas.microsoft.com/office/drawing/2014/main" val="775002031"/>
                    </a:ext>
                  </a:extLst>
                </a:gridCol>
              </a:tblGrid>
              <a:tr h="530034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Dimensions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Preprocessing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Scree plot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Sessions factor scores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Subject-network factor scores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Map in the brain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053693"/>
                  </a:ext>
                </a:extLst>
              </a:tr>
              <a:tr h="697794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718670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054201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98905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0773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6673"/>
                  </a:ext>
                </a:extLst>
              </a:tr>
              <a:tr h="697794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8319840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88628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39197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0218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5280"/>
                  </a:ext>
                </a:extLst>
              </a:tr>
              <a:tr h="697794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double-centered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9974624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888579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52328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167482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11160"/>
                  </a:ext>
                </a:extLst>
              </a:tr>
              <a:tr h="697794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294552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77648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121542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03"/>
                  </a:ext>
                </a:extLst>
              </a:tr>
              <a:tr h="69779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0395"/>
                  </a:ext>
                </a:extLst>
              </a:tr>
            </a:tbl>
          </a:graphicData>
        </a:graphic>
      </p:graphicFrame>
      <p:pic>
        <p:nvPicPr>
          <p:cNvPr id="456" name="Picture 455">
            <a:extLst>
              <a:ext uri="{FF2B5EF4-FFF2-40B4-BE49-F238E27FC236}">
                <a16:creationId xmlns:a16="http://schemas.microsoft.com/office/drawing/2014/main" id="{1868FE37-F5C7-48D4-9220-47E98D1BD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486" y="19281337"/>
            <a:ext cx="3576143" cy="2554388"/>
          </a:xfrm>
          <a:prstGeom prst="rect">
            <a:avLst/>
          </a:prstGeom>
        </p:spPr>
      </p:pic>
      <p:sp>
        <p:nvSpPr>
          <p:cNvPr id="652" name="TextBox 651"/>
          <p:cNvSpPr txBox="1"/>
          <p:nvPr/>
        </p:nvSpPr>
        <p:spPr>
          <a:xfrm>
            <a:off x="404160" y="6172200"/>
            <a:ext cx="10022922" cy="1178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Motivations:</a:t>
            </a:r>
          </a:p>
          <a:p>
            <a:pPr marL="118872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Individual can have different numbers of brain regions, brain networks, and regions within each network.</a:t>
            </a:r>
          </a:p>
          <a:p>
            <a:pPr marL="118872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Mapping individuals to one template or an average brain could be problematic.</a:t>
            </a:r>
          </a:p>
          <a:p>
            <a:pPr marL="576072" indent="-576072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Important for specific fields of studies:</a:t>
            </a:r>
          </a:p>
          <a:p>
            <a:pPr marL="118872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Aging study</a:t>
            </a:r>
          </a:p>
          <a:p>
            <a:pPr marL="118872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Lesion study</a:t>
            </a:r>
          </a:p>
          <a:p>
            <a:pPr marL="1188720" lvl="1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Developmental study</a:t>
            </a:r>
          </a:p>
          <a:p>
            <a:pPr marL="576072" indent="-576072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Objectives—to develop a new technique that:</a:t>
            </a:r>
          </a:p>
          <a:p>
            <a:pPr marL="1188720" lvl="1" indent="-576072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Keeps individual differences</a:t>
            </a:r>
          </a:p>
          <a:p>
            <a:pPr marL="1188720" lvl="1" indent="-576072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Analyzes in a local, instead of an atlas, space</a:t>
            </a:r>
          </a:p>
          <a:p>
            <a:pPr marL="1188720" lvl="1" indent="-576072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Allows different numbers of regions/networks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7C99D7D-3AD7-462E-B2B1-186CB9B6E50E}"/>
              </a:ext>
            </a:extLst>
          </p:cNvPr>
          <p:cNvSpPr txBox="1"/>
          <p:nvPr/>
        </p:nvSpPr>
        <p:spPr>
          <a:xfrm>
            <a:off x="21945600" y="11575395"/>
            <a:ext cx="1208793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84016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For </a:t>
            </a:r>
            <a:r>
              <a:rPr lang="en-US" sz="3200" u="sng" dirty="0">
                <a:solidFill>
                  <a:srgbClr val="537349"/>
                </a:solidFill>
                <a:latin typeface="Helvetica"/>
                <a:cs typeface="Helvetica"/>
              </a:rPr>
              <a:t>each session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 of </a:t>
            </a:r>
            <a:r>
              <a:rPr lang="en-US" sz="3200" u="sng" dirty="0">
                <a:solidFill>
                  <a:srgbClr val="537349"/>
                </a:solidFill>
                <a:latin typeface="Helvetica"/>
                <a:cs typeface="Helvetica"/>
              </a:rPr>
              <a:t>each participants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:</a:t>
            </a:r>
          </a:p>
          <a:p>
            <a:pPr marL="3184016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184016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184016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184016" lvl="1" indent="-5715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lvl="1"/>
            <a:endParaRPr lang="en-US" sz="32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184016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Only the common network across participants were selected and analyzed actively.</a:t>
            </a:r>
          </a:p>
          <a:p>
            <a:pPr marL="3184016" lvl="1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Negative and perfect z-transformed correlations were excluded from the analysis.</a:t>
            </a:r>
          </a:p>
        </p:txBody>
      </p: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CB9C93ED-ED99-44FC-B89A-33D7725C25E5}"/>
              </a:ext>
            </a:extLst>
          </p:cNvPr>
          <p:cNvCxnSpPr>
            <a:cxnSpLocks/>
          </p:cNvCxnSpPr>
          <p:nvPr/>
        </p:nvCxnSpPr>
        <p:spPr>
          <a:xfrm>
            <a:off x="387050" y="28879800"/>
            <a:ext cx="1004003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4800" y="281475"/>
            <a:ext cx="43281599" cy="4571966"/>
          </a:xfrm>
          <a:prstGeom prst="rect">
            <a:avLst/>
          </a:prstGeom>
          <a:solidFill>
            <a:srgbClr val="785D99"/>
          </a:solidFill>
          <a:ln w="5715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11" dirty="0"/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>
            <a:off x="37222847" y="18071626"/>
            <a:ext cx="6339169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24003000" y="6118390"/>
            <a:ext cx="1955901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>
            <a:off x="10627360" y="6118390"/>
            <a:ext cx="13142914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90975" y="6118390"/>
            <a:ext cx="1003219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7" name="Snip Diagonal Corner Rectangle 246"/>
          <p:cNvSpPr/>
          <p:nvPr/>
        </p:nvSpPr>
        <p:spPr>
          <a:xfrm>
            <a:off x="10591862" y="5086055"/>
            <a:ext cx="13142914" cy="11750259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0" name="Snip Single Corner Rectangle 269"/>
          <p:cNvSpPr/>
          <p:nvPr/>
        </p:nvSpPr>
        <p:spPr>
          <a:xfrm rot="10800000">
            <a:off x="37285443" y="17078630"/>
            <a:ext cx="6300944" cy="15558281"/>
          </a:xfrm>
          <a:prstGeom prst="snip1Rect">
            <a:avLst>
              <a:gd name="adj" fmla="val 12880"/>
            </a:avLst>
          </a:prstGeom>
          <a:noFill/>
          <a:ln w="152400" cmpd="sng">
            <a:solidFill>
              <a:srgbClr val="695285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95285"/>
              </a:solidFill>
            </a:endParaRPr>
          </a:p>
        </p:txBody>
      </p:sp>
      <p:sp>
        <p:nvSpPr>
          <p:cNvPr id="271" name="Snip Single Corner Rectangle 270"/>
          <p:cNvSpPr/>
          <p:nvPr/>
        </p:nvSpPr>
        <p:spPr>
          <a:xfrm>
            <a:off x="24003000" y="5086055"/>
            <a:ext cx="19559016" cy="11750260"/>
          </a:xfrm>
          <a:prstGeom prst="snip1Rect">
            <a:avLst>
              <a:gd name="adj" fmla="val 8738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2" name="Snip Single Corner Rectangle 271"/>
          <p:cNvSpPr/>
          <p:nvPr/>
        </p:nvSpPr>
        <p:spPr>
          <a:xfrm>
            <a:off x="304802" y="5114969"/>
            <a:ext cx="10032192" cy="12898881"/>
          </a:xfrm>
          <a:prstGeom prst="snip1Rect">
            <a:avLst>
              <a:gd name="adj" fmla="val 9498"/>
            </a:avLst>
          </a:prstGeom>
          <a:noFill/>
          <a:ln w="152400" cmpd="sng">
            <a:solidFill>
              <a:srgbClr val="604A7B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04A7B"/>
              </a:solidFill>
            </a:endParaRPr>
          </a:p>
        </p:txBody>
      </p:sp>
      <p:sp>
        <p:nvSpPr>
          <p:cNvPr id="273" name="Snip Single Corner Rectangle 272"/>
          <p:cNvSpPr/>
          <p:nvPr/>
        </p:nvSpPr>
        <p:spPr>
          <a:xfrm>
            <a:off x="304802" y="27927300"/>
            <a:ext cx="10032192" cy="4709618"/>
          </a:xfrm>
          <a:prstGeom prst="snip1Rect">
            <a:avLst>
              <a:gd name="adj" fmla="val 17162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8" name="TextBox 7"/>
          <p:cNvSpPr txBox="1"/>
          <p:nvPr/>
        </p:nvSpPr>
        <p:spPr>
          <a:xfrm>
            <a:off x="3535592" y="5207298"/>
            <a:ext cx="35429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1. Question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564405" y="5200991"/>
            <a:ext cx="7173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2. Standard approaches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99797" y="5195077"/>
            <a:ext cx="616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3. Proposed method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355857" y="17288194"/>
            <a:ext cx="4160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7. Discussion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01237" y="852768"/>
            <a:ext cx="32893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Resting-state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830435" y="2721114"/>
            <a:ext cx="22230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Ju-Chi Yu</a:t>
            </a:r>
            <a:r>
              <a:rPr lang="en-US" sz="4000" baseline="30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, Micaela Chen</a:t>
            </a:r>
            <a:r>
              <a:rPr lang="en-US" sz="4000" baseline="30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1,2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, &amp; 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Hervé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 Abdi</a:t>
            </a:r>
            <a:r>
              <a:rPr lang="en-US" sz="4000" baseline="30000" dirty="0">
                <a:solidFill>
                  <a:schemeClr val="accent3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51670" y="3468469"/>
            <a:ext cx="29387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Helvetica"/>
                <a:cs typeface="Helvetica"/>
              </a:rPr>
              <a:t>1. School of Behavior and Brain Sciences, the University of Texas at Dallas; 2. Center of Vital Longevity, the University of Texas at Dallas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135939" y="4124980"/>
            <a:ext cx="21619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Ju-Chi.Yu@utdallas.edu, Micaela.Chen@utdallas.edu, herve@utdallas.edu</a:t>
            </a:r>
          </a:p>
        </p:txBody>
      </p:sp>
      <p:pic>
        <p:nvPicPr>
          <p:cNvPr id="3" name="Picture 2" descr="utdallas-Lavande2.tiff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00" y="1462665"/>
            <a:ext cx="5353988" cy="1966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6" name="Straight Connector 45"/>
          <p:cNvCxnSpPr>
            <a:cxnSpLocks/>
          </p:cNvCxnSpPr>
          <p:nvPr/>
        </p:nvCxnSpPr>
        <p:spPr>
          <a:xfrm>
            <a:off x="10617604" y="18059400"/>
            <a:ext cx="2640340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9932015" y="17289959"/>
            <a:ext cx="7774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537349"/>
                </a:solidFill>
                <a:latin typeface="Helvetica"/>
                <a:cs typeface="Helvetica"/>
              </a:rPr>
              <a:t>6. Results</a:t>
            </a:r>
          </a:p>
        </p:txBody>
      </p:sp>
      <p:sp>
        <p:nvSpPr>
          <p:cNvPr id="47" name="Snip Diagonal Corner Rectangle 46"/>
          <p:cNvSpPr/>
          <p:nvPr/>
        </p:nvSpPr>
        <p:spPr>
          <a:xfrm>
            <a:off x="10591862" y="17068800"/>
            <a:ext cx="26441338" cy="15558282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5CD97C92-1137-4756-8A83-5D07014F2162}"/>
              </a:ext>
            </a:extLst>
          </p:cNvPr>
          <p:cNvSpPr txBox="1"/>
          <p:nvPr/>
        </p:nvSpPr>
        <p:spPr>
          <a:xfrm>
            <a:off x="2574346" y="28048803"/>
            <a:ext cx="5682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5. Preprocessing</a:t>
            </a:r>
          </a:p>
        </p:txBody>
      </p:sp>
      <p:pic>
        <p:nvPicPr>
          <p:cNvPr id="60" name="Picture 4" descr="Image result for Behavioral and brain sciences utd">
            <a:extLst>
              <a:ext uri="{FF2B5EF4-FFF2-40B4-BE49-F238E27FC236}">
                <a16:creationId xmlns:a16="http://schemas.microsoft.com/office/drawing/2014/main" id="{E8B5CFC0-5394-4914-B9DA-A64E9CC9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3500" y="-5866840"/>
            <a:ext cx="2129850" cy="212985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Logo dallas ">
            <a:extLst>
              <a:ext uri="{FF2B5EF4-FFF2-40B4-BE49-F238E27FC236}">
                <a16:creationId xmlns:a16="http://schemas.microsoft.com/office/drawing/2014/main" id="{F0D03E8C-E73E-442C-ADF3-7052003C3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4110" y="1640810"/>
            <a:ext cx="6232490" cy="151396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638D57-6DF3-471B-9A25-C8D636341EB7}"/>
              </a:ext>
            </a:extLst>
          </p:cNvPr>
          <p:cNvGrpSpPr/>
          <p:nvPr/>
        </p:nvGrpSpPr>
        <p:grpSpPr>
          <a:xfrm>
            <a:off x="38164897" y="8915682"/>
            <a:ext cx="3514934" cy="2439551"/>
            <a:chOff x="13680263" y="13711522"/>
            <a:chExt cx="3514934" cy="243955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0F80C16-2565-4FE7-835E-FBB9639F8EE0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517" name="Isosceles Triangle 516">
                <a:extLst>
                  <a:ext uri="{FF2B5EF4-FFF2-40B4-BE49-F238E27FC236}">
                    <a16:creationId xmlns:a16="http://schemas.microsoft.com/office/drawing/2014/main" id="{5CDE7EB7-9349-4672-AD6E-B1E1580580FD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A1CACD3C-939A-4797-B262-EF50A21164E9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D2B3FA2-4B9A-44FE-8C42-35C5A44D6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6" name="Arrow: Right 515">
              <a:extLst>
                <a:ext uri="{FF2B5EF4-FFF2-40B4-BE49-F238E27FC236}">
                  <a16:creationId xmlns:a16="http://schemas.microsoft.com/office/drawing/2014/main" id="{FC40D46A-5438-4E67-86E3-025602F3ABDA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36DA4BD1-C7AF-4390-81D4-58956F104B5B}"/>
                </a:ext>
              </a:extLst>
            </p:cNvPr>
            <p:cNvSpPr/>
            <p:nvPr/>
          </p:nvSpPr>
          <p:spPr>
            <a:xfrm>
              <a:off x="15201805" y="14121384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39AFA79-C74F-478F-B182-CA3D45707284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523" name="Isosceles Triangle 522">
                <a:extLst>
                  <a:ext uri="{FF2B5EF4-FFF2-40B4-BE49-F238E27FC236}">
                    <a16:creationId xmlns:a16="http://schemas.microsoft.com/office/drawing/2014/main" id="{AD81C955-7E36-442B-A303-667693CC0CEB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1D122B4-6189-4B4B-AAB1-7633736B2E2B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63CC089A-27A2-45A3-837F-CD9279D93C87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EB4F0C2-A53D-4234-AB40-146E6D960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2" name="Arrow: Right 521">
              <a:extLst>
                <a:ext uri="{FF2B5EF4-FFF2-40B4-BE49-F238E27FC236}">
                  <a16:creationId xmlns:a16="http://schemas.microsoft.com/office/drawing/2014/main" id="{1EA87F5B-CC44-48CC-9F38-A326767A1E83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40CC521-2840-4D06-9834-1E4FAAA49513}"/>
                </a:ext>
              </a:extLst>
            </p:cNvPr>
            <p:cNvSpPr/>
            <p:nvPr/>
          </p:nvSpPr>
          <p:spPr>
            <a:xfrm>
              <a:off x="15201805" y="14847631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C3A02F-F787-4A38-8034-D96F20415FD6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528" name="Isosceles Triangle 527">
                <a:extLst>
                  <a:ext uri="{FF2B5EF4-FFF2-40B4-BE49-F238E27FC236}">
                    <a16:creationId xmlns:a16="http://schemas.microsoft.com/office/drawing/2014/main" id="{22F64D6F-BCA7-460C-B254-093DEC93570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97DDCEFE-4AD9-4949-81EC-B7B938E37A2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465366EE-E5F9-49E9-8A70-E90BCC715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7" name="Arrow: Right 526">
              <a:extLst>
                <a:ext uri="{FF2B5EF4-FFF2-40B4-BE49-F238E27FC236}">
                  <a16:creationId xmlns:a16="http://schemas.microsoft.com/office/drawing/2014/main" id="{870479F8-3129-4552-A4AE-196A3B5CF282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0784333B-6261-44D0-8228-53168A20613F}"/>
                </a:ext>
              </a:extLst>
            </p:cNvPr>
            <p:cNvSpPr/>
            <p:nvPr/>
          </p:nvSpPr>
          <p:spPr>
            <a:xfrm>
              <a:off x="15201805" y="15794457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7F263DA6-40CC-499B-80B3-78F0BC76062B}"/>
                </a:ext>
              </a:extLst>
            </p:cNvPr>
            <p:cNvSpPr txBox="1"/>
            <p:nvPr/>
          </p:nvSpPr>
          <p:spPr>
            <a:xfrm>
              <a:off x="16094518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AE6BF240-2952-462E-83B1-71826FF3027F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1A05DD6A-1168-4132-9FD9-793FEFB93948}"/>
              </a:ext>
            </a:extLst>
          </p:cNvPr>
          <p:cNvSpPr txBox="1"/>
          <p:nvPr/>
        </p:nvSpPr>
        <p:spPr>
          <a:xfrm>
            <a:off x="35770847" y="1210939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03E9DBC-518B-4AD5-AF2C-381BBDC2B1C7}"/>
              </a:ext>
            </a:extLst>
          </p:cNvPr>
          <p:cNvSpPr txBox="1"/>
          <p:nvPr/>
        </p:nvSpPr>
        <p:spPr>
          <a:xfrm>
            <a:off x="37129764" y="1210774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3EAEE786-E1B1-4524-9DA9-44427B5F3DB7}"/>
              </a:ext>
            </a:extLst>
          </p:cNvPr>
          <p:cNvSpPr txBox="1"/>
          <p:nvPr/>
        </p:nvSpPr>
        <p:spPr>
          <a:xfrm>
            <a:off x="41737906" y="12106637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789808B3-4B1D-4B52-8632-3C92C9D50436}"/>
              </a:ext>
            </a:extLst>
          </p:cNvPr>
          <p:cNvSpPr txBox="1"/>
          <p:nvPr/>
        </p:nvSpPr>
        <p:spPr>
          <a:xfrm>
            <a:off x="40016984" y="12012430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0EDFB52F-3ED5-4E35-971F-AB80FBEDF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6762371"/>
              </p:ext>
            </p:extLst>
          </p:nvPr>
        </p:nvGraphicFramePr>
        <p:xfrm>
          <a:off x="35422959" y="12627120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095B2CA-0A5B-4904-AB24-5B6CCEC612FB}"/>
              </a:ext>
            </a:extLst>
          </p:cNvPr>
          <p:cNvCxnSpPr>
            <a:cxnSpLocks/>
          </p:cNvCxnSpPr>
          <p:nvPr/>
        </p:nvCxnSpPr>
        <p:spPr>
          <a:xfrm>
            <a:off x="35868050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3CD74BFC-23F7-4D40-917A-D76E0C389F27}"/>
              </a:ext>
            </a:extLst>
          </p:cNvPr>
          <p:cNvSpPr txBox="1"/>
          <p:nvPr/>
        </p:nvSpPr>
        <p:spPr>
          <a:xfrm>
            <a:off x="38416666" y="12116953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13008C16-104A-4370-A927-688BE070338E}"/>
              </a:ext>
            </a:extLst>
          </p:cNvPr>
          <p:cNvCxnSpPr>
            <a:cxnSpLocks/>
          </p:cNvCxnSpPr>
          <p:nvPr/>
        </p:nvCxnSpPr>
        <p:spPr>
          <a:xfrm>
            <a:off x="36367713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3A2F87B-A7C2-4625-8A8D-98D5587054F4}"/>
              </a:ext>
            </a:extLst>
          </p:cNvPr>
          <p:cNvCxnSpPr>
            <a:cxnSpLocks/>
          </p:cNvCxnSpPr>
          <p:nvPr/>
        </p:nvCxnSpPr>
        <p:spPr>
          <a:xfrm>
            <a:off x="36768541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E53DFC14-302F-42CA-9331-D465A506C7E5}"/>
              </a:ext>
            </a:extLst>
          </p:cNvPr>
          <p:cNvCxnSpPr>
            <a:cxnSpLocks/>
          </p:cNvCxnSpPr>
          <p:nvPr/>
        </p:nvCxnSpPr>
        <p:spPr>
          <a:xfrm>
            <a:off x="37493649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3FE03CBB-5A1C-4133-913B-5124C62521B0}"/>
              </a:ext>
            </a:extLst>
          </p:cNvPr>
          <p:cNvCxnSpPr>
            <a:cxnSpLocks/>
          </p:cNvCxnSpPr>
          <p:nvPr/>
        </p:nvCxnSpPr>
        <p:spPr>
          <a:xfrm>
            <a:off x="37754046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641EDB59-1D44-4C12-B76D-134F387B9DF4}"/>
              </a:ext>
            </a:extLst>
          </p:cNvPr>
          <p:cNvCxnSpPr>
            <a:cxnSpLocks/>
          </p:cNvCxnSpPr>
          <p:nvPr/>
        </p:nvCxnSpPr>
        <p:spPr>
          <a:xfrm>
            <a:off x="37934065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617E03C5-B863-4F99-AEEF-88F0A659F434}"/>
              </a:ext>
            </a:extLst>
          </p:cNvPr>
          <p:cNvCxnSpPr>
            <a:cxnSpLocks/>
          </p:cNvCxnSpPr>
          <p:nvPr/>
        </p:nvCxnSpPr>
        <p:spPr>
          <a:xfrm>
            <a:off x="38597341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72D51A6F-B5FB-4CF3-99EF-CD9FC0621E96}"/>
              </a:ext>
            </a:extLst>
          </p:cNvPr>
          <p:cNvCxnSpPr>
            <a:cxnSpLocks/>
          </p:cNvCxnSpPr>
          <p:nvPr/>
        </p:nvCxnSpPr>
        <p:spPr>
          <a:xfrm>
            <a:off x="38945817" y="1263101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C7E72CD3-65B1-417E-833A-C2F307602F9B}"/>
              </a:ext>
            </a:extLst>
          </p:cNvPr>
          <p:cNvCxnSpPr>
            <a:cxnSpLocks/>
          </p:cNvCxnSpPr>
          <p:nvPr/>
        </p:nvCxnSpPr>
        <p:spPr>
          <a:xfrm>
            <a:off x="39206941" y="1263101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5AC45A5C-B179-4A02-BE0C-E073A33E2B35}"/>
              </a:ext>
            </a:extLst>
          </p:cNvPr>
          <p:cNvCxnSpPr>
            <a:cxnSpLocks/>
          </p:cNvCxnSpPr>
          <p:nvPr/>
        </p:nvCxnSpPr>
        <p:spPr>
          <a:xfrm>
            <a:off x="39995686" y="1262712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6CE76AB0-446D-4D2A-9BBB-30AD9546A607}"/>
              </a:ext>
            </a:extLst>
          </p:cNvPr>
          <p:cNvCxnSpPr>
            <a:cxnSpLocks/>
          </p:cNvCxnSpPr>
          <p:nvPr/>
        </p:nvCxnSpPr>
        <p:spPr>
          <a:xfrm>
            <a:off x="40349941" y="1263101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7229724B-453C-4EA1-8E65-5CD285995B37}"/>
              </a:ext>
            </a:extLst>
          </p:cNvPr>
          <p:cNvCxnSpPr>
            <a:cxnSpLocks/>
          </p:cNvCxnSpPr>
          <p:nvPr/>
        </p:nvCxnSpPr>
        <p:spPr>
          <a:xfrm>
            <a:off x="40730941" y="1263101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7" name="Straight Connector 636">
            <a:extLst>
              <a:ext uri="{FF2B5EF4-FFF2-40B4-BE49-F238E27FC236}">
                <a16:creationId xmlns:a16="http://schemas.microsoft.com/office/drawing/2014/main" id="{DF060B3B-DC12-42D3-A9B3-18521F3FF9E4}"/>
              </a:ext>
            </a:extLst>
          </p:cNvPr>
          <p:cNvCxnSpPr>
            <a:cxnSpLocks/>
          </p:cNvCxnSpPr>
          <p:nvPr/>
        </p:nvCxnSpPr>
        <p:spPr>
          <a:xfrm>
            <a:off x="41534172" y="1266499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D2769E84-8B26-42FE-BA4C-1A0A794D780F}"/>
              </a:ext>
            </a:extLst>
          </p:cNvPr>
          <p:cNvCxnSpPr>
            <a:cxnSpLocks/>
          </p:cNvCxnSpPr>
          <p:nvPr/>
        </p:nvCxnSpPr>
        <p:spPr>
          <a:xfrm>
            <a:off x="42178741" y="1266499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AE4F731E-248B-478B-8302-7632746BFBD3}"/>
              </a:ext>
            </a:extLst>
          </p:cNvPr>
          <p:cNvCxnSpPr>
            <a:cxnSpLocks/>
          </p:cNvCxnSpPr>
          <p:nvPr/>
        </p:nvCxnSpPr>
        <p:spPr>
          <a:xfrm>
            <a:off x="42926819" y="1266499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FF75B1E-3752-4CF7-9AB6-019FAF588D17}"/>
              </a:ext>
            </a:extLst>
          </p:cNvPr>
          <p:cNvGrpSpPr/>
          <p:nvPr/>
        </p:nvGrpSpPr>
        <p:grpSpPr>
          <a:xfrm>
            <a:off x="34953810" y="6480757"/>
            <a:ext cx="2924092" cy="2472864"/>
            <a:chOff x="20644443" y="8576685"/>
            <a:chExt cx="2924092" cy="2472864"/>
          </a:xfrm>
        </p:grpSpPr>
        <p:sp>
          <p:nvSpPr>
            <p:cNvPr id="642" name="Arrow: Right 641">
              <a:extLst>
                <a:ext uri="{FF2B5EF4-FFF2-40B4-BE49-F238E27FC236}">
                  <a16:creationId xmlns:a16="http://schemas.microsoft.com/office/drawing/2014/main" id="{DD9BD28B-8976-409F-B58C-7345A291FB0E}"/>
                </a:ext>
              </a:extLst>
            </p:cNvPr>
            <p:cNvSpPr/>
            <p:nvPr/>
          </p:nvSpPr>
          <p:spPr>
            <a:xfrm>
              <a:off x="21496220" y="8941633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C31AA0C-EAFA-4E29-81DD-1B6E3E3FC7BD}"/>
                </a:ext>
              </a:extLst>
            </p:cNvPr>
            <p:cNvGrpSpPr/>
            <p:nvPr/>
          </p:nvGrpSpPr>
          <p:grpSpPr>
            <a:xfrm>
              <a:off x="20644443" y="8576685"/>
              <a:ext cx="607894" cy="766478"/>
              <a:chOff x="13709604" y="10368311"/>
              <a:chExt cx="607894" cy="766478"/>
            </a:xfrm>
          </p:grpSpPr>
          <p:sp>
            <p:nvSpPr>
              <p:cNvPr id="643" name="Isosceles Triangle 642">
                <a:extLst>
                  <a:ext uri="{FF2B5EF4-FFF2-40B4-BE49-F238E27FC236}">
                    <a16:creationId xmlns:a16="http://schemas.microsoft.com/office/drawing/2014/main" id="{E954B8FD-9ECA-43CB-8BC2-E918D0A410C6}"/>
                  </a:ext>
                </a:extLst>
              </p:cNvPr>
              <p:cNvSpPr/>
              <p:nvPr/>
            </p:nvSpPr>
            <p:spPr>
              <a:xfrm rot="2700000">
                <a:off x="13813365" y="10531613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8F990CA1-8ADB-4B74-8ED5-E7D68E289861}"/>
                  </a:ext>
                </a:extLst>
              </p:cNvPr>
              <p:cNvSpPr/>
              <p:nvPr/>
            </p:nvSpPr>
            <p:spPr>
              <a:xfrm>
                <a:off x="13709605" y="10549573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09E92AA2-F9E1-4E1A-834B-BE69DD64A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054957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76605498-783A-4E0C-A60F-EEA67C3E218C}"/>
                </a:ext>
              </a:extLst>
            </p:cNvPr>
            <p:cNvSpPr/>
            <p:nvPr/>
          </p:nvSpPr>
          <p:spPr>
            <a:xfrm>
              <a:off x="22500284" y="8986547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7" name="Arrow: Right 646">
              <a:extLst>
                <a:ext uri="{FF2B5EF4-FFF2-40B4-BE49-F238E27FC236}">
                  <a16:creationId xmlns:a16="http://schemas.microsoft.com/office/drawing/2014/main" id="{2BFEEB16-D85E-4F98-ABFE-ACDAF789C894}"/>
                </a:ext>
              </a:extLst>
            </p:cNvPr>
            <p:cNvSpPr/>
            <p:nvPr/>
          </p:nvSpPr>
          <p:spPr>
            <a:xfrm>
              <a:off x="21496220" y="9671636"/>
              <a:ext cx="432262" cy="24155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CFEE37-0F58-42F1-9DB2-D2DFD3FD2072}"/>
                </a:ext>
              </a:extLst>
            </p:cNvPr>
            <p:cNvGrpSpPr/>
            <p:nvPr/>
          </p:nvGrpSpPr>
          <p:grpSpPr>
            <a:xfrm>
              <a:off x="20644443" y="9306688"/>
              <a:ext cx="607894" cy="766478"/>
              <a:chOff x="13709604" y="11198972"/>
              <a:chExt cx="607894" cy="766478"/>
            </a:xfrm>
          </p:grpSpPr>
          <p:sp>
            <p:nvSpPr>
              <p:cNvPr id="648" name="Isosceles Triangle 647">
                <a:extLst>
                  <a:ext uri="{FF2B5EF4-FFF2-40B4-BE49-F238E27FC236}">
                    <a16:creationId xmlns:a16="http://schemas.microsoft.com/office/drawing/2014/main" id="{84EA2761-C632-4CE1-9291-15486B22776F}"/>
                  </a:ext>
                </a:extLst>
              </p:cNvPr>
              <p:cNvSpPr/>
              <p:nvPr/>
            </p:nvSpPr>
            <p:spPr>
              <a:xfrm rot="2700000">
                <a:off x="13813365" y="1136227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FE26B6C8-3F84-4216-900F-CF18981B7174}"/>
                  </a:ext>
                </a:extLst>
              </p:cNvPr>
              <p:cNvSpPr/>
              <p:nvPr/>
            </p:nvSpPr>
            <p:spPr>
              <a:xfrm>
                <a:off x="13709605" y="1138023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3BB29A5E-02A7-4AD5-9517-1695825A3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138023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281FC763-3355-4B82-A674-7220A3E95BA2}"/>
                </a:ext>
              </a:extLst>
            </p:cNvPr>
            <p:cNvSpPr/>
            <p:nvPr/>
          </p:nvSpPr>
          <p:spPr>
            <a:xfrm>
              <a:off x="22500284" y="9716550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6" name="Arrow: Right 655">
              <a:extLst>
                <a:ext uri="{FF2B5EF4-FFF2-40B4-BE49-F238E27FC236}">
                  <a16:creationId xmlns:a16="http://schemas.microsoft.com/office/drawing/2014/main" id="{05FF3E4C-3284-420A-B795-EBE281D1408C}"/>
                </a:ext>
              </a:extLst>
            </p:cNvPr>
            <p:cNvSpPr/>
            <p:nvPr/>
          </p:nvSpPr>
          <p:spPr>
            <a:xfrm>
              <a:off x="21512911" y="10648019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DB9D8D3-0D08-4A57-AC31-074F741C6353}"/>
                </a:ext>
              </a:extLst>
            </p:cNvPr>
            <p:cNvGrpSpPr/>
            <p:nvPr/>
          </p:nvGrpSpPr>
          <p:grpSpPr>
            <a:xfrm>
              <a:off x="20661134" y="10283071"/>
              <a:ext cx="607894" cy="766478"/>
              <a:chOff x="13709604" y="12783982"/>
              <a:chExt cx="607894" cy="766478"/>
            </a:xfrm>
          </p:grpSpPr>
          <p:sp>
            <p:nvSpPr>
              <p:cNvPr id="657" name="Isosceles Triangle 656">
                <a:extLst>
                  <a:ext uri="{FF2B5EF4-FFF2-40B4-BE49-F238E27FC236}">
                    <a16:creationId xmlns:a16="http://schemas.microsoft.com/office/drawing/2014/main" id="{285DDF1D-FE33-4C0B-835B-AC01B4D0C6F4}"/>
                  </a:ext>
                </a:extLst>
              </p:cNvPr>
              <p:cNvSpPr/>
              <p:nvPr/>
            </p:nvSpPr>
            <p:spPr>
              <a:xfrm rot="2700000">
                <a:off x="13813365" y="1294728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389227D3-0417-4D82-A2B3-FEACDD7A6768}"/>
                  </a:ext>
                </a:extLst>
              </p:cNvPr>
              <p:cNvSpPr/>
              <p:nvPr/>
            </p:nvSpPr>
            <p:spPr>
              <a:xfrm>
                <a:off x="13709605" y="1296524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9D3700A7-4A93-4B2F-B6BB-08380EE71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296524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E89C4AF0-C2EF-4D8D-9370-288966656EF1}"/>
                </a:ext>
              </a:extLst>
            </p:cNvPr>
            <p:cNvSpPr/>
            <p:nvPr/>
          </p:nvSpPr>
          <p:spPr>
            <a:xfrm>
              <a:off x="22516975" y="10692933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CCFF1EBF-AD43-47C5-A551-85C324A7D2B0}"/>
                </a:ext>
              </a:extLst>
            </p:cNvPr>
            <p:cNvSpPr txBox="1"/>
            <p:nvPr/>
          </p:nvSpPr>
          <p:spPr>
            <a:xfrm>
              <a:off x="22811368" y="10084026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660" name="TextBox 659">
              <a:extLst>
                <a:ext uri="{FF2B5EF4-FFF2-40B4-BE49-F238E27FC236}">
                  <a16:creationId xmlns:a16="http://schemas.microsoft.com/office/drawing/2014/main" id="{2FAC329C-E796-4A81-89A6-E2491F4AD16D}"/>
                </a:ext>
              </a:extLst>
            </p:cNvPr>
            <p:cNvSpPr txBox="1"/>
            <p:nvPr/>
          </p:nvSpPr>
          <p:spPr>
            <a:xfrm>
              <a:off x="20767996" y="10103303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726" name="Group 725">
            <a:extLst>
              <a:ext uri="{FF2B5EF4-FFF2-40B4-BE49-F238E27FC236}">
                <a16:creationId xmlns:a16="http://schemas.microsoft.com/office/drawing/2014/main" id="{26C136B2-E9B2-4460-8000-8D68CB5BCDC7}"/>
              </a:ext>
            </a:extLst>
          </p:cNvPr>
          <p:cNvGrpSpPr/>
          <p:nvPr/>
        </p:nvGrpSpPr>
        <p:grpSpPr>
          <a:xfrm>
            <a:off x="32797197" y="8884286"/>
            <a:ext cx="3973324" cy="2439551"/>
            <a:chOff x="13680263" y="13711522"/>
            <a:chExt cx="3973324" cy="2439551"/>
          </a:xfrm>
        </p:grpSpPr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8CC09A10-58F0-47F1-9B1E-F84B4B6B1852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766" name="Isosceles Triangle 765">
                <a:extLst>
                  <a:ext uri="{FF2B5EF4-FFF2-40B4-BE49-F238E27FC236}">
                    <a16:creationId xmlns:a16="http://schemas.microsoft.com/office/drawing/2014/main" id="{7D7851B6-F901-4EE9-A4B7-AD26F4ECE54E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4216001C-97AE-4482-91DF-8ADBF1BBEC67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8" name="Straight Connector 767">
                <a:extLst>
                  <a:ext uri="{FF2B5EF4-FFF2-40B4-BE49-F238E27FC236}">
                    <a16:creationId xmlns:a16="http://schemas.microsoft.com/office/drawing/2014/main" id="{7A43A803-5F11-4589-923E-A33A450BF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5" name="Arrow: Right 744">
              <a:extLst>
                <a:ext uri="{FF2B5EF4-FFF2-40B4-BE49-F238E27FC236}">
                  <a16:creationId xmlns:a16="http://schemas.microsoft.com/office/drawing/2014/main" id="{AD8EC12D-B73E-4D4A-9D79-97DDF8A84515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9F754D7A-0956-4C57-9FFE-CCD3B7E42122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79E5E505-3EDB-41C8-8848-C8F88657C64A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762" name="Isosceles Triangle 761">
                <a:extLst>
                  <a:ext uri="{FF2B5EF4-FFF2-40B4-BE49-F238E27FC236}">
                    <a16:creationId xmlns:a16="http://schemas.microsoft.com/office/drawing/2014/main" id="{BF65C6A0-2FD9-46A2-8A20-208DC89392B1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63" name="Group 762">
                <a:extLst>
                  <a:ext uri="{FF2B5EF4-FFF2-40B4-BE49-F238E27FC236}">
                    <a16:creationId xmlns:a16="http://schemas.microsoft.com/office/drawing/2014/main" id="{3BE75824-A5D8-483B-8408-AEF746FF848D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4C1FF3F8-EC62-494F-BA0B-65326DED43B9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44CA767D-D406-424D-B9FF-5F054FD6F5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8" name="Arrow: Right 747">
              <a:extLst>
                <a:ext uri="{FF2B5EF4-FFF2-40B4-BE49-F238E27FC236}">
                  <a16:creationId xmlns:a16="http://schemas.microsoft.com/office/drawing/2014/main" id="{B5D722CB-63E1-4BB3-843D-E042CF639210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5E783CE8-FEEA-4DB0-8211-05B70C675C9A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431EC3C3-1DD3-4D1A-856F-90F7AB528863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79E02538-BFCC-462B-8B7C-16A75901B055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59" name="Isosceles Triangle 758">
                <a:extLst>
                  <a:ext uri="{FF2B5EF4-FFF2-40B4-BE49-F238E27FC236}">
                    <a16:creationId xmlns:a16="http://schemas.microsoft.com/office/drawing/2014/main" id="{DE5FEC95-F2BA-4A24-A10E-CE7287DC8D2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1" name="Straight Connector 760">
                <a:extLst>
                  <a:ext uri="{FF2B5EF4-FFF2-40B4-BE49-F238E27FC236}">
                    <a16:creationId xmlns:a16="http://schemas.microsoft.com/office/drawing/2014/main" id="{41AE2BD8-CD24-4362-BF74-D57708384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1" name="Arrow: Right 750">
              <a:extLst>
                <a:ext uri="{FF2B5EF4-FFF2-40B4-BE49-F238E27FC236}">
                  <a16:creationId xmlns:a16="http://schemas.microsoft.com/office/drawing/2014/main" id="{8EAC3FBF-C2A3-4E6E-AF96-31C6D7DFDE00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EFD6165D-19D5-40FF-96E4-1296C2289294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5" name="TextBox 754">
              <a:extLst>
                <a:ext uri="{FF2B5EF4-FFF2-40B4-BE49-F238E27FC236}">
                  <a16:creationId xmlns:a16="http://schemas.microsoft.com/office/drawing/2014/main" id="{A8A8DF5E-B4C1-455D-99E6-15F66CC799A4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57" name="TextBox 756">
              <a:extLst>
                <a:ext uri="{FF2B5EF4-FFF2-40B4-BE49-F238E27FC236}">
                  <a16:creationId xmlns:a16="http://schemas.microsoft.com/office/drawing/2014/main" id="{E5B2F416-189B-47B7-BEE2-76813C1D1236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4CB9E03-D97F-4D4D-A131-108E53A1CE5E}"/>
              </a:ext>
            </a:extLst>
          </p:cNvPr>
          <p:cNvGrpSpPr/>
          <p:nvPr/>
        </p:nvGrpSpPr>
        <p:grpSpPr>
          <a:xfrm>
            <a:off x="38793443" y="6514070"/>
            <a:ext cx="4264742" cy="2439551"/>
            <a:chOff x="27441054" y="6191465"/>
            <a:chExt cx="4264742" cy="2439551"/>
          </a:xfrm>
        </p:grpSpPr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2290F616-5C63-447D-ADA0-4DE5159DFCC0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797" name="Isosceles Triangle 796">
                <a:extLst>
                  <a:ext uri="{FF2B5EF4-FFF2-40B4-BE49-F238E27FC236}">
                    <a16:creationId xmlns:a16="http://schemas.microsoft.com/office/drawing/2014/main" id="{4C7BD405-4B29-4601-86B4-F6405C3AB822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2C62917C-23AE-4A5B-A2AB-76F9F5CE985B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D4E8E011-7436-4676-A967-991E6F181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1" name="Arrow: Right 770">
              <a:extLst>
                <a:ext uri="{FF2B5EF4-FFF2-40B4-BE49-F238E27FC236}">
                  <a16:creationId xmlns:a16="http://schemas.microsoft.com/office/drawing/2014/main" id="{0AE84630-0CCF-4A6F-BAEF-EFFB5E223C8E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65DF66C8-6733-48A0-813E-FE32DEE08DFE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2AD2DD6A-3CAC-44CA-82CE-3AE4A7C942D8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793" name="Isosceles Triangle 792">
                <a:extLst>
                  <a:ext uri="{FF2B5EF4-FFF2-40B4-BE49-F238E27FC236}">
                    <a16:creationId xmlns:a16="http://schemas.microsoft.com/office/drawing/2014/main" id="{6744CD15-A76A-4485-9F2F-0638E8D0AFBC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73B419CE-D80B-4E0D-B430-0130C67BBE5A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EE46E8A9-8326-4CF4-A4C0-E3BF51ACFCBA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96" name="Straight Connector 795">
                  <a:extLst>
                    <a:ext uri="{FF2B5EF4-FFF2-40B4-BE49-F238E27FC236}">
                      <a16:creationId xmlns:a16="http://schemas.microsoft.com/office/drawing/2014/main" id="{A6AAC813-4ECC-4BA5-B2B7-A68814A4E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4" name="Arrow: Right 773">
              <a:extLst>
                <a:ext uri="{FF2B5EF4-FFF2-40B4-BE49-F238E27FC236}">
                  <a16:creationId xmlns:a16="http://schemas.microsoft.com/office/drawing/2014/main" id="{59737B82-1E42-4FAC-ADB0-1837BEABAE68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5D85FFBE-462D-4626-AC05-715867201DE8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80FC34D-38D4-4C68-AAE6-070544CB2173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786" name="Isosceles Triangle 785">
                <a:extLst>
                  <a:ext uri="{FF2B5EF4-FFF2-40B4-BE49-F238E27FC236}">
                    <a16:creationId xmlns:a16="http://schemas.microsoft.com/office/drawing/2014/main" id="{DBE232C1-1DA6-46DE-BD6E-CEE717990B0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0" name="Rectangle 789">
                <a:extLst>
                  <a:ext uri="{FF2B5EF4-FFF2-40B4-BE49-F238E27FC236}">
                    <a16:creationId xmlns:a16="http://schemas.microsoft.com/office/drawing/2014/main" id="{3B8D24FE-FE01-45E2-9E35-DEF4CB61AF3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2B3836E6-E66F-4FE2-9A8F-60BD71F20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8" name="Arrow: Right 777">
              <a:extLst>
                <a:ext uri="{FF2B5EF4-FFF2-40B4-BE49-F238E27FC236}">
                  <a16:creationId xmlns:a16="http://schemas.microsoft.com/office/drawing/2014/main" id="{955FC4B0-0671-4586-BC52-10C97E3D24D5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8C06A866-52E4-4342-8C28-3EB315425D87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3" name="TextBox 782">
              <a:extLst>
                <a:ext uri="{FF2B5EF4-FFF2-40B4-BE49-F238E27FC236}">
                  <a16:creationId xmlns:a16="http://schemas.microsoft.com/office/drawing/2014/main" id="{925D5D99-1AFA-4057-8719-6F2C7F4E15DA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84" name="TextBox 783">
              <a:extLst>
                <a:ext uri="{FF2B5EF4-FFF2-40B4-BE49-F238E27FC236}">
                  <a16:creationId xmlns:a16="http://schemas.microsoft.com/office/drawing/2014/main" id="{E9731B77-646E-4313-ADEE-F4D4DF7E4505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800" name="Arrow: Right 799">
            <a:extLst>
              <a:ext uri="{FF2B5EF4-FFF2-40B4-BE49-F238E27FC236}">
                <a16:creationId xmlns:a16="http://schemas.microsoft.com/office/drawing/2014/main" id="{24D8ECB3-9C15-468C-B70A-A37DA04B3141}"/>
              </a:ext>
            </a:extLst>
          </p:cNvPr>
          <p:cNvSpPr/>
          <p:nvPr/>
        </p:nvSpPr>
        <p:spPr>
          <a:xfrm rot="4868379" flipV="1">
            <a:off x="35504492" y="11593089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2DBCAAB9-BFC6-4727-A16B-ADEED3DE403C}"/>
              </a:ext>
            </a:extLst>
          </p:cNvPr>
          <p:cNvSpPr/>
          <p:nvPr/>
        </p:nvSpPr>
        <p:spPr>
          <a:xfrm>
            <a:off x="34205587" y="9148519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22C94B62-A726-479E-98FB-DC6117510F78}"/>
              </a:ext>
            </a:extLst>
          </p:cNvPr>
          <p:cNvSpPr/>
          <p:nvPr/>
        </p:nvSpPr>
        <p:spPr>
          <a:xfrm>
            <a:off x="36669242" y="6783233"/>
            <a:ext cx="133392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Arrow: Right 804">
            <a:extLst>
              <a:ext uri="{FF2B5EF4-FFF2-40B4-BE49-F238E27FC236}">
                <a16:creationId xmlns:a16="http://schemas.microsoft.com/office/drawing/2014/main" id="{C6B8074F-D5AD-46A7-B598-A486CC059F1D}"/>
              </a:ext>
            </a:extLst>
          </p:cNvPr>
          <p:cNvSpPr/>
          <p:nvPr/>
        </p:nvSpPr>
        <p:spPr>
          <a:xfrm rot="5592638" flipV="1">
            <a:off x="36057729" y="10404920"/>
            <a:ext cx="2910592" cy="292608"/>
          </a:xfrm>
          <a:prstGeom prst="rightArrow">
            <a:avLst/>
          </a:prstGeom>
          <a:solidFill>
            <a:srgbClr val="D7E4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6" name="Rectangle: Rounded Corners 805">
            <a:extLst>
              <a:ext uri="{FF2B5EF4-FFF2-40B4-BE49-F238E27FC236}">
                <a16:creationId xmlns:a16="http://schemas.microsoft.com/office/drawing/2014/main" id="{A7CBA9AF-EFF6-4D23-91C3-5CA72723A805}"/>
              </a:ext>
            </a:extLst>
          </p:cNvPr>
          <p:cNvSpPr/>
          <p:nvPr/>
        </p:nvSpPr>
        <p:spPr>
          <a:xfrm>
            <a:off x="39549842" y="9176829"/>
            <a:ext cx="2286000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Arrow: Right 806">
            <a:extLst>
              <a:ext uri="{FF2B5EF4-FFF2-40B4-BE49-F238E27FC236}">
                <a16:creationId xmlns:a16="http://schemas.microsoft.com/office/drawing/2014/main" id="{918D6F14-4230-402E-9DA8-D70D6FF45E1A}"/>
              </a:ext>
            </a:extLst>
          </p:cNvPr>
          <p:cNvSpPr/>
          <p:nvPr/>
        </p:nvSpPr>
        <p:spPr>
          <a:xfrm rot="7676053" flipV="1">
            <a:off x="39088334" y="11625459"/>
            <a:ext cx="795135" cy="292568"/>
          </a:xfrm>
          <a:prstGeom prst="rightArrow">
            <a:avLst/>
          </a:prstGeom>
          <a:solidFill>
            <a:srgbClr val="FCD5B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11" name="Rectangle: Rounded Corners 810">
            <a:extLst>
              <a:ext uri="{FF2B5EF4-FFF2-40B4-BE49-F238E27FC236}">
                <a16:creationId xmlns:a16="http://schemas.microsoft.com/office/drawing/2014/main" id="{9205FA04-A111-4F3C-B259-C7E8065F6EE3}"/>
              </a:ext>
            </a:extLst>
          </p:cNvPr>
          <p:cNvSpPr/>
          <p:nvPr/>
        </p:nvSpPr>
        <p:spPr>
          <a:xfrm>
            <a:off x="40181062" y="6786935"/>
            <a:ext cx="3016822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Arrow: Right 811">
            <a:extLst>
              <a:ext uri="{FF2B5EF4-FFF2-40B4-BE49-F238E27FC236}">
                <a16:creationId xmlns:a16="http://schemas.microsoft.com/office/drawing/2014/main" id="{251F030E-E7E5-45E9-A29F-B1BE3D1FE78C}"/>
              </a:ext>
            </a:extLst>
          </p:cNvPr>
          <p:cNvSpPr/>
          <p:nvPr/>
        </p:nvSpPr>
        <p:spPr>
          <a:xfrm rot="5759486" flipV="1">
            <a:off x="41139516" y="10366487"/>
            <a:ext cx="2926080" cy="292568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6" name="Arrow: Down 105">
            <a:extLst>
              <a:ext uri="{FF2B5EF4-FFF2-40B4-BE49-F238E27FC236}">
                <a16:creationId xmlns:a16="http://schemas.microsoft.com/office/drawing/2014/main" id="{9EBF869A-722A-4DF7-8941-F47128345DC1}"/>
              </a:ext>
            </a:extLst>
          </p:cNvPr>
          <p:cNvSpPr/>
          <p:nvPr/>
        </p:nvSpPr>
        <p:spPr>
          <a:xfrm>
            <a:off x="39206941" y="13904561"/>
            <a:ext cx="332660" cy="5734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E00CE64B-3E3E-4196-9AD4-918BB4261B35}"/>
              </a:ext>
            </a:extLst>
          </p:cNvPr>
          <p:cNvSpPr txBox="1"/>
          <p:nvPr/>
        </p:nvSpPr>
        <p:spPr>
          <a:xfrm>
            <a:off x="37780454" y="14401800"/>
            <a:ext cx="3211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preprocessed</a:t>
            </a:r>
          </a:p>
        </p:txBody>
      </p:sp>
      <p:sp>
        <p:nvSpPr>
          <p:cNvPr id="813" name="Arrow: Down 812">
            <a:extLst>
              <a:ext uri="{FF2B5EF4-FFF2-40B4-BE49-F238E27FC236}">
                <a16:creationId xmlns:a16="http://schemas.microsoft.com/office/drawing/2014/main" id="{67D9EFFA-0B90-49E1-AF20-AA294875BEED}"/>
              </a:ext>
            </a:extLst>
          </p:cNvPr>
          <p:cNvSpPr/>
          <p:nvPr/>
        </p:nvSpPr>
        <p:spPr>
          <a:xfrm>
            <a:off x="39206941" y="15047561"/>
            <a:ext cx="332660" cy="5734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TextBox 813">
            <a:extLst>
              <a:ext uri="{FF2B5EF4-FFF2-40B4-BE49-F238E27FC236}">
                <a16:creationId xmlns:a16="http://schemas.microsoft.com/office/drawing/2014/main" id="{BC97166B-D2C2-4624-9FE2-AE3EAF61728A}"/>
              </a:ext>
            </a:extLst>
          </p:cNvPr>
          <p:cNvSpPr txBox="1"/>
          <p:nvPr/>
        </p:nvSpPr>
        <p:spPr>
          <a:xfrm>
            <a:off x="38819199" y="15697200"/>
            <a:ext cx="1133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SVD</a:t>
            </a:r>
          </a:p>
        </p:txBody>
      </p:sp>
      <p:sp>
        <p:nvSpPr>
          <p:cNvPr id="815" name="TextBox 814">
            <a:extLst>
              <a:ext uri="{FF2B5EF4-FFF2-40B4-BE49-F238E27FC236}">
                <a16:creationId xmlns:a16="http://schemas.microsoft.com/office/drawing/2014/main" id="{712AC823-D5E4-434C-93AC-6135E5904490}"/>
              </a:ext>
            </a:extLst>
          </p:cNvPr>
          <p:cNvSpPr txBox="1"/>
          <p:nvPr/>
        </p:nvSpPr>
        <p:spPr>
          <a:xfrm>
            <a:off x="447562" y="28993505"/>
            <a:ext cx="993611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Double-centering the z matrix: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the correlation magnitudes of regions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Centering: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effects from the magnitudes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Normalization: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units</a:t>
            </a:r>
          </a:p>
          <a:p>
            <a:pPr marL="571500" indent="-5715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MFA-normalization: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equalize contribution to the first component</a:t>
            </a:r>
            <a:endParaRPr lang="en-US" sz="3200" b="1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537349"/>
              </a:solidFill>
              <a:latin typeface="Helvetica"/>
              <a:cs typeface="Helvetica"/>
            </a:endParaRP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B92E9582-0FA5-4108-AE24-84C3FBE5E1E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727" y="12880242"/>
            <a:ext cx="2429362" cy="153252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7C5D-B4A7-490C-AAA9-5587B4ABF591}"/>
              </a:ext>
            </a:extLst>
          </p:cNvPr>
          <p:cNvGrpSpPr/>
          <p:nvPr/>
        </p:nvGrpSpPr>
        <p:grpSpPr>
          <a:xfrm>
            <a:off x="29543532" y="12454894"/>
            <a:ext cx="2349647" cy="1593974"/>
            <a:chOff x="19481689" y="12193037"/>
            <a:chExt cx="2349647" cy="1593974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B32EAC8A-2564-4750-932F-BA0738F9C1D3}"/>
                </a:ext>
              </a:extLst>
            </p:cNvPr>
            <p:cNvSpPr txBox="1"/>
            <p:nvPr/>
          </p:nvSpPr>
          <p:spPr>
            <a:xfrm>
              <a:off x="19481689" y="12193037"/>
              <a:ext cx="23496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 Neue"/>
                  <a:cs typeface="Helvetica Neue"/>
                </a:rPr>
                <a:t>Cross correlation </a:t>
              </a:r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between</a:t>
              </a:r>
              <a:r>
                <a:rPr lang="en-US" sz="2000" dirty="0">
                  <a:latin typeface="Helvetica Neue"/>
                  <a:cs typeface="Helvetica Neue"/>
                </a:rPr>
                <a:t> parcels</a:t>
              </a:r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55F8C32-7564-426E-95E3-BB7856C39C9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081384" y="12991707"/>
              <a:ext cx="795302" cy="795304"/>
              <a:chOff x="6435165" y="4883064"/>
              <a:chExt cx="426609" cy="426609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C25B572D-9399-427A-B123-A36754FF71A6}"/>
                  </a:ext>
                </a:extLst>
              </p:cNvPr>
              <p:cNvSpPr/>
              <p:nvPr/>
            </p:nvSpPr>
            <p:spPr>
              <a:xfrm>
                <a:off x="6435165" y="4883064"/>
                <a:ext cx="426609" cy="426609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2D097B38-84E9-43A0-B7D0-8A8A60E4F2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5166" y="4883064"/>
                <a:ext cx="424456" cy="426609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71" name="TextBox 170">
            <a:extLst>
              <a:ext uri="{FF2B5EF4-FFF2-40B4-BE49-F238E27FC236}">
                <a16:creationId xmlns:a16="http://schemas.microsoft.com/office/drawing/2014/main" id="{4A0977D5-B5E9-480F-A6B1-231AAE81078A}"/>
              </a:ext>
            </a:extLst>
          </p:cNvPr>
          <p:cNvSpPr txBox="1"/>
          <p:nvPr/>
        </p:nvSpPr>
        <p:spPr>
          <a:xfrm>
            <a:off x="24161200" y="6183169"/>
            <a:ext cx="7270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Midnight Scan Club (MSC) resting-state MRI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5CBEFD-784D-4FFF-B15D-BFF46B584210}"/>
              </a:ext>
            </a:extLst>
          </p:cNvPr>
          <p:cNvSpPr/>
          <p:nvPr/>
        </p:nvSpPr>
        <p:spPr>
          <a:xfrm>
            <a:off x="28712701" y="10227130"/>
            <a:ext cx="3632527" cy="771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Gordon, E. M.,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Laumann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T. O., Gilmore, A. W., Newbold, D. J., Greene, D. J., Berg, J. J., ... &amp; Hampton, J. M. (2017). Precision functional mapping of individual human brains.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Neuron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95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(4), 791-807.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C1BC47-EB2F-4EFD-ABC0-62F0CDF160E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2562"/>
          <a:stretch/>
        </p:blipFill>
        <p:spPr>
          <a:xfrm>
            <a:off x="24469590" y="7647880"/>
            <a:ext cx="4067659" cy="3665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C2D16B-C24B-48A8-AF95-C46655CF2760}"/>
              </a:ext>
            </a:extLst>
          </p:cNvPr>
          <p:cNvSpPr txBox="1"/>
          <p:nvPr/>
        </p:nvSpPr>
        <p:spPr>
          <a:xfrm>
            <a:off x="28547539" y="8071167"/>
            <a:ext cx="39052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participants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sessions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Individual parcellation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Individual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 template was applied</a:t>
            </a:r>
          </a:p>
        </p:txBody>
      </p:sp>
      <p:sp>
        <p:nvSpPr>
          <p:cNvPr id="183" name="Arrow: Right 182">
            <a:extLst>
              <a:ext uri="{FF2B5EF4-FFF2-40B4-BE49-F238E27FC236}">
                <a16:creationId xmlns:a16="http://schemas.microsoft.com/office/drawing/2014/main" id="{71C18C34-3930-470D-950F-70D392B11285}"/>
              </a:ext>
            </a:extLst>
          </p:cNvPr>
          <p:cNvSpPr/>
          <p:nvPr/>
        </p:nvSpPr>
        <p:spPr>
          <a:xfrm>
            <a:off x="31111809" y="13500304"/>
            <a:ext cx="489676" cy="2339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2F3ADB7F-8818-46A7-876B-05E9628F9522}"/>
              </a:ext>
            </a:extLst>
          </p:cNvPr>
          <p:cNvSpPr txBox="1"/>
          <p:nvPr/>
        </p:nvSpPr>
        <p:spPr>
          <a:xfrm>
            <a:off x="31830084" y="13228881"/>
            <a:ext cx="1884735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Fisher’s Z transformation</a:t>
            </a:r>
          </a:p>
        </p:txBody>
      </p:sp>
      <p:sp>
        <p:nvSpPr>
          <p:cNvPr id="194" name="Arrow: Right 193">
            <a:extLst>
              <a:ext uri="{FF2B5EF4-FFF2-40B4-BE49-F238E27FC236}">
                <a16:creationId xmlns:a16="http://schemas.microsoft.com/office/drawing/2014/main" id="{0E2E2978-14E6-4712-AB9F-88F8D7C9AB25}"/>
              </a:ext>
            </a:extLst>
          </p:cNvPr>
          <p:cNvSpPr/>
          <p:nvPr/>
        </p:nvSpPr>
        <p:spPr>
          <a:xfrm rot="16447838">
            <a:off x="32342538" y="12193909"/>
            <a:ext cx="1451109" cy="2744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DC4348-20D0-4E35-8C8D-2BDF35E18C1F}"/>
              </a:ext>
            </a:extLst>
          </p:cNvPr>
          <p:cNvSpPr txBox="1"/>
          <p:nvPr/>
        </p:nvSpPr>
        <p:spPr>
          <a:xfrm>
            <a:off x="33604040" y="6824509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C4C540-60FA-4CC9-B3F4-37F1E5E0D90E}"/>
              </a:ext>
            </a:extLst>
          </p:cNvPr>
          <p:cNvSpPr txBox="1"/>
          <p:nvPr/>
        </p:nvSpPr>
        <p:spPr>
          <a:xfrm>
            <a:off x="33604040" y="748619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A800A4A-1ACE-46D4-B237-BC71806035F9}"/>
              </a:ext>
            </a:extLst>
          </p:cNvPr>
          <p:cNvSpPr txBox="1"/>
          <p:nvPr/>
        </p:nvSpPr>
        <p:spPr>
          <a:xfrm>
            <a:off x="33532707" y="8494891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8BB319B-B69C-40BF-90FD-04164C328688}"/>
              </a:ext>
            </a:extLst>
          </p:cNvPr>
          <p:cNvSpPr txBox="1"/>
          <p:nvPr/>
        </p:nvSpPr>
        <p:spPr>
          <a:xfrm>
            <a:off x="34041020" y="1253985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273B409-EC06-4A9D-B597-B7EABE545FFE}"/>
              </a:ext>
            </a:extLst>
          </p:cNvPr>
          <p:cNvSpPr txBox="1"/>
          <p:nvPr/>
        </p:nvSpPr>
        <p:spPr>
          <a:xfrm>
            <a:off x="34041020" y="1280139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E12251-A739-450B-A4D2-696DAC0F6935}"/>
              </a:ext>
            </a:extLst>
          </p:cNvPr>
          <p:cNvSpPr txBox="1"/>
          <p:nvPr/>
        </p:nvSpPr>
        <p:spPr>
          <a:xfrm>
            <a:off x="33969687" y="13447950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686F73B-D6B9-46FF-9052-742DA1A813C0}"/>
              </a:ext>
            </a:extLst>
          </p:cNvPr>
          <p:cNvSpPr txBox="1"/>
          <p:nvPr/>
        </p:nvSpPr>
        <p:spPr>
          <a:xfrm>
            <a:off x="34450588" y="13168412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03CB801B-C0D9-45D5-87F5-8ED0AA196F2C}"/>
              </a:ext>
            </a:extLst>
          </p:cNvPr>
          <p:cNvSpPr txBox="1"/>
          <p:nvPr/>
        </p:nvSpPr>
        <p:spPr>
          <a:xfrm>
            <a:off x="10906952" y="6231076"/>
            <a:ext cx="12721007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Seed-based or ICA analysis:</a:t>
            </a:r>
          </a:p>
          <a:p>
            <a:pPr marL="118872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Compare the spatial spread of sub-networks or their mean connectivity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Network properties:</a:t>
            </a:r>
          </a:p>
          <a:p>
            <a:pPr marL="118872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Modularity or centrality of entire network or sub-networks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The number of sub-networks (i.e., functional systems):</a:t>
            </a:r>
          </a:p>
          <a:p>
            <a:pPr marL="118872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Lots of comparisons have to be made to identify the driving sub-networks of effects</a:t>
            </a:r>
          </a:p>
          <a:p>
            <a:pPr marL="571500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537349"/>
                </a:solidFill>
                <a:latin typeface="Helvetica"/>
                <a:cs typeface="Helvetica"/>
              </a:rPr>
              <a:t>Existing multivariate methods:</a:t>
            </a:r>
          </a:p>
          <a:p>
            <a:pPr marL="118872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Require the matrices across subjects to be the same dimension (e.g., DISTATIS)</a:t>
            </a:r>
          </a:p>
          <a:p>
            <a:pPr marL="1188720" lvl="1" indent="-571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rgbClr val="537349"/>
                </a:solidFill>
                <a:latin typeface="Helvetica"/>
                <a:cs typeface="Helvetica"/>
              </a:rPr>
              <a:t>Recent work in resting-state analysis have started deriving subject-specific parcellations, resulting in different matrix dimensions across subjects</a:t>
            </a:r>
          </a:p>
        </p:txBody>
      </p:sp>
      <p:pic>
        <p:nvPicPr>
          <p:cNvPr id="454" name="Picture 453">
            <a:extLst>
              <a:ext uri="{FF2B5EF4-FFF2-40B4-BE49-F238E27FC236}">
                <a16:creationId xmlns:a16="http://schemas.microsoft.com/office/drawing/2014/main" id="{482BF27C-76CC-42FA-9125-A8C4DB966F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3487" y="22788852"/>
            <a:ext cx="3576142" cy="2554388"/>
          </a:xfrm>
          <a:prstGeom prst="rect">
            <a:avLst/>
          </a:prstGeom>
        </p:spPr>
      </p:pic>
      <p:grpSp>
        <p:nvGrpSpPr>
          <p:cNvPr id="465" name="Group 464">
            <a:extLst>
              <a:ext uri="{FF2B5EF4-FFF2-40B4-BE49-F238E27FC236}">
                <a16:creationId xmlns:a16="http://schemas.microsoft.com/office/drawing/2014/main" id="{37E9953F-C157-40AE-BCD8-634C8C346BF5}"/>
              </a:ext>
            </a:extLst>
          </p:cNvPr>
          <p:cNvGrpSpPr/>
          <p:nvPr/>
        </p:nvGrpSpPr>
        <p:grpSpPr>
          <a:xfrm>
            <a:off x="26205374" y="12457588"/>
            <a:ext cx="3909948" cy="2102180"/>
            <a:chOff x="26205374" y="12457588"/>
            <a:chExt cx="3909948" cy="2102180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8AB3942F-D552-4700-BD09-4929480FE5A8}"/>
                </a:ext>
              </a:extLst>
            </p:cNvPr>
            <p:cNvGrpSpPr/>
            <p:nvPr/>
          </p:nvGrpSpPr>
          <p:grpSpPr>
            <a:xfrm>
              <a:off x="26205374" y="12457588"/>
              <a:ext cx="3370312" cy="2102180"/>
              <a:chOff x="2852983" y="-482713"/>
              <a:chExt cx="4560177" cy="2102180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A4117F14-8C4A-40E8-AEC4-8A1D47C0A196}"/>
                  </a:ext>
                </a:extLst>
              </p:cNvPr>
              <p:cNvGrpSpPr/>
              <p:nvPr/>
            </p:nvGrpSpPr>
            <p:grpSpPr>
              <a:xfrm>
                <a:off x="2852983" y="211593"/>
                <a:ext cx="4203523" cy="1090988"/>
                <a:chOff x="3333741" y="141543"/>
                <a:chExt cx="3301047" cy="961089"/>
              </a:xfrm>
            </p:grpSpPr>
            <p:pic>
              <p:nvPicPr>
                <p:cNvPr id="156" name="Picture 155">
                  <a:extLst>
                    <a:ext uri="{FF2B5EF4-FFF2-40B4-BE49-F238E27FC236}">
                      <a16:creationId xmlns:a16="http://schemas.microsoft.com/office/drawing/2014/main" id="{21FA6962-5267-43FF-9F07-885DBFAD55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22698" y="141543"/>
                  <a:ext cx="2612090" cy="961089"/>
                </a:xfrm>
                <a:prstGeom prst="rect">
                  <a:avLst/>
                </a:prstGeom>
              </p:spPr>
            </p:pic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AB67EF72-ED76-4196-A1A8-949642D4D119}"/>
                    </a:ext>
                  </a:extLst>
                </p:cNvPr>
                <p:cNvCxnSpPr/>
                <p:nvPr/>
              </p:nvCxnSpPr>
              <p:spPr>
                <a:xfrm>
                  <a:off x="3333741" y="594072"/>
                  <a:ext cx="804399" cy="401481"/>
                </a:xfrm>
                <a:prstGeom prst="line">
                  <a:avLst/>
                </a:prstGeom>
                <a:ln w="28575" cmpd="sng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36065F1B-3013-40A5-85F1-0D6EB76FC2AD}"/>
                    </a:ext>
                  </a:extLst>
                </p:cNvPr>
                <p:cNvCxnSpPr/>
                <p:nvPr/>
              </p:nvCxnSpPr>
              <p:spPr>
                <a:xfrm flipV="1">
                  <a:off x="4138141" y="182005"/>
                  <a:ext cx="2427341" cy="2"/>
                </a:xfrm>
                <a:prstGeom prst="line">
                  <a:avLst/>
                </a:prstGeom>
                <a:ln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B5456CD0-F86C-4844-87D4-430B04EA714D}"/>
                    </a:ext>
                  </a:extLst>
                </p:cNvPr>
                <p:cNvCxnSpPr/>
                <p:nvPr/>
              </p:nvCxnSpPr>
              <p:spPr>
                <a:xfrm flipV="1">
                  <a:off x="4138141" y="1001348"/>
                  <a:ext cx="2427341" cy="2"/>
                </a:xfrm>
                <a:prstGeom prst="line">
                  <a:avLst/>
                </a:prstGeom>
                <a:ln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FDF9FE77-D163-4A12-8EE2-3E68A229AFAD}"/>
                    </a:ext>
                  </a:extLst>
                </p:cNvPr>
                <p:cNvCxnSpPr/>
                <p:nvPr/>
              </p:nvCxnSpPr>
              <p:spPr>
                <a:xfrm>
                  <a:off x="4138141" y="185913"/>
                  <a:ext cx="0" cy="816765"/>
                </a:xfrm>
                <a:prstGeom prst="line">
                  <a:avLst/>
                </a:prstGeom>
                <a:ln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6C1C6435-125E-4E9C-8468-8ABD4A01C322}"/>
                    </a:ext>
                  </a:extLst>
                </p:cNvPr>
                <p:cNvCxnSpPr/>
                <p:nvPr/>
              </p:nvCxnSpPr>
              <p:spPr>
                <a:xfrm>
                  <a:off x="6572185" y="182694"/>
                  <a:ext cx="0" cy="816765"/>
                </a:xfrm>
                <a:prstGeom prst="line">
                  <a:avLst/>
                </a:prstGeom>
                <a:ln/>
              </p:spPr>
              <p:style>
                <a:lnRef idx="1">
                  <a:schemeClr val="accent5"/>
                </a:lnRef>
                <a:fillRef idx="0">
                  <a:schemeClr val="accent5"/>
                </a:fillRef>
                <a:effectRef idx="0">
                  <a:schemeClr val="accent5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0975EF33-7601-4B16-8689-5AE631B90E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45364" y="192803"/>
                  <a:ext cx="784672" cy="398275"/>
                </a:xfrm>
                <a:prstGeom prst="line">
                  <a:avLst/>
                </a:prstGeom>
                <a:ln w="28575" cmpd="sng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A172655E-C982-4504-A2B2-23D1A59FA4A5}"/>
                  </a:ext>
                </a:extLst>
              </p:cNvPr>
              <p:cNvSpPr txBox="1"/>
              <p:nvPr/>
            </p:nvSpPr>
            <p:spPr>
              <a:xfrm>
                <a:off x="3222540" y="-482713"/>
                <a:ext cx="419062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Parcel’s mean time series during resting-state scan</a:t>
                </a:r>
              </a:p>
            </p:txBody>
          </p:sp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B1EC0982-BA9C-460D-B43F-17B8725337FC}"/>
                  </a:ext>
                </a:extLst>
              </p:cNvPr>
              <p:cNvSpPr txBox="1"/>
              <p:nvPr/>
            </p:nvSpPr>
            <p:spPr>
              <a:xfrm>
                <a:off x="4682244" y="1219357"/>
                <a:ext cx="14810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Helvetica Neue"/>
                    <a:cs typeface="Helvetica Neue"/>
                  </a:rPr>
                  <a:t>Frames</a:t>
                </a:r>
              </a:p>
            </p:txBody>
          </p:sp>
        </p:grp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BA74E72B-9103-44FD-9668-521AC12D7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56998" y="13447950"/>
              <a:ext cx="857889" cy="667125"/>
            </a:xfrm>
            <a:prstGeom prst="line">
              <a:avLst/>
            </a:prstGeom>
            <a:ln w="28575" cmpd="sng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190612C5-AE2F-46C4-AB10-CE0EDE4F5F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253778" y="13209380"/>
              <a:ext cx="861544" cy="61748"/>
            </a:xfrm>
            <a:prstGeom prst="line">
              <a:avLst/>
            </a:prstGeom>
            <a:ln w="28575" cmpd="sng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DA0B3EF7-60EE-4DB4-90DF-CCD4DDD12059}"/>
              </a:ext>
            </a:extLst>
          </p:cNvPr>
          <p:cNvCxnSpPr>
            <a:cxnSpLocks/>
          </p:cNvCxnSpPr>
          <p:nvPr/>
        </p:nvCxnSpPr>
        <p:spPr>
          <a:xfrm>
            <a:off x="341297" y="19202400"/>
            <a:ext cx="9993985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9" name="Snip Diagonal Corner Rectangle 246">
            <a:extLst>
              <a:ext uri="{FF2B5EF4-FFF2-40B4-BE49-F238E27FC236}">
                <a16:creationId xmlns:a16="http://schemas.microsoft.com/office/drawing/2014/main" id="{807CC4FD-45B3-4A25-90EB-031889EF07DE}"/>
              </a:ext>
            </a:extLst>
          </p:cNvPr>
          <p:cNvSpPr/>
          <p:nvPr/>
        </p:nvSpPr>
        <p:spPr>
          <a:xfrm>
            <a:off x="305799" y="18258601"/>
            <a:ext cx="10055225" cy="9388706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088DC830-A27A-43C0-BED2-23D0FA736741}"/>
              </a:ext>
            </a:extLst>
          </p:cNvPr>
          <p:cNvSpPr txBox="1"/>
          <p:nvPr/>
        </p:nvSpPr>
        <p:spPr>
          <a:xfrm>
            <a:off x="2048128" y="18389229"/>
            <a:ext cx="62087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4. Connectivity data</a:t>
            </a:r>
          </a:p>
        </p:txBody>
      </p:sp>
    </p:spTree>
    <p:extLst>
      <p:ext uri="{BB962C8B-B14F-4D97-AF65-F5344CB8AC3E}">
        <p14:creationId xmlns:p14="http://schemas.microsoft.com/office/powerpoint/2010/main" val="183889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E1EE31-943C-3843-9439-BF62F2218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62"/>
          <a:stretch/>
        </p:blipFill>
        <p:spPr>
          <a:xfrm>
            <a:off x="1192725" y="609600"/>
            <a:ext cx="31623595" cy="2849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052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11059394" y="14097000"/>
            <a:ext cx="119526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5. Choices of preprocessing steps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C601C17-31DD-4D28-A385-CE1DEEEA0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3" b="57241"/>
          <a:stretch/>
        </p:blipFill>
        <p:spPr>
          <a:xfrm>
            <a:off x="10547629" y="8986093"/>
            <a:ext cx="13214480" cy="2412612"/>
          </a:xfrm>
          <a:prstGeom prst="rect">
            <a:avLst/>
          </a:prstGeom>
        </p:spPr>
      </p:pic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4E2735E8-40EC-49A6-91D3-8BD5DB78F9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300499"/>
              </p:ext>
            </p:extLst>
          </p:nvPr>
        </p:nvGraphicFramePr>
        <p:xfrm>
          <a:off x="10587113" y="15031464"/>
          <a:ext cx="12730087" cy="11409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3554">
                  <a:extLst>
                    <a:ext uri="{9D8B030D-6E8A-4147-A177-3AD203B41FA5}">
                      <a16:colId xmlns:a16="http://schemas.microsoft.com/office/drawing/2014/main" val="3385958035"/>
                    </a:ext>
                  </a:extLst>
                </a:gridCol>
                <a:gridCol w="2439133">
                  <a:extLst>
                    <a:ext uri="{9D8B030D-6E8A-4147-A177-3AD203B41FA5}">
                      <a16:colId xmlns:a16="http://schemas.microsoft.com/office/drawing/2014/main" val="201641772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3727252081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3064312178"/>
                    </a:ext>
                  </a:extLst>
                </a:gridCol>
              </a:tblGrid>
              <a:tr h="458802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Dimensions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Preprocessing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Aims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053693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</a:t>
                      </a:r>
                      <a:r>
                        <a:rPr lang="en-US" sz="28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magnitudes</a:t>
                      </a: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</a:t>
                      </a:r>
                      <a:r>
                        <a:rPr lang="en-US" sz="2800" b="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contributions</a:t>
                      </a:r>
                      <a:r>
                        <a:rPr lang="en-US" sz="2800" b="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b="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b="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1718670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054201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98905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0773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366673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 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Second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8319840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48862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239197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021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595280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double-centered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regions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9974624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3888579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15232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16748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MFA-normalized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0711160"/>
                  </a:ext>
                </a:extLst>
              </a:tr>
              <a:tr h="533159">
                <a:tc rowSpan="5"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4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z-matrices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5">
                  <a:txBody>
                    <a:bodyPr/>
                    <a:lstStyle/>
                    <a:p>
                      <a:pPr marL="280988" marR="0" lvl="0" indent="-280988" algn="l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exclude:</a:t>
                      </a:r>
                    </a:p>
                    <a:p>
                      <a:pPr marL="619125" marR="0" lvl="1" indent="-280988" algn="l" defTabSz="237567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regions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Mean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magnitudes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</a:p>
                    <a:p>
                      <a:pPr marL="280988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To equalize:</a:t>
                      </a:r>
                    </a:p>
                    <a:p>
                      <a:pPr marL="619125" lvl="1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First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  <a:p>
                      <a:pPr marL="619125" indent="-280988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Second the </a:t>
                      </a:r>
                      <a:r>
                        <a:rPr lang="en-US" sz="2800" dirty="0">
                          <a:solidFill>
                            <a:schemeClr val="accent2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contributions</a:t>
                      </a:r>
                      <a:r>
                        <a:rPr lang="en-US" sz="2800" dirty="0">
                          <a:solidFill>
                            <a:srgbClr val="537349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 of </a:t>
                      </a:r>
                      <a:r>
                        <a:rPr lang="en-US" sz="2800" dirty="0">
                          <a:solidFill>
                            <a:schemeClr val="accent1"/>
                          </a:solidFill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subjects</a:t>
                      </a:r>
                      <a:endParaRPr lang="en-US" sz="2800" dirty="0">
                        <a:solidFill>
                          <a:srgbClr val="537349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29455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rows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x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177648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columns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centered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121542"/>
                  </a:ext>
                </a:extLst>
              </a:tr>
              <a:tr h="5331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edge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HMFA-normalized (edge </a:t>
                      </a:r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  <a:sym typeface="Wingdings" panose="05000000000000000000" pitchFamily="2" charset="2"/>
                        </a:rPr>
                        <a:t> subject)</a:t>
                      </a:r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842603"/>
                  </a:ext>
                </a:extLst>
              </a:tr>
              <a:tr h="76175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subject tables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4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en-US" sz="28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10395"/>
                  </a:ext>
                </a:extLst>
              </a:tr>
            </a:tbl>
          </a:graphicData>
        </a:graphic>
      </p:graphicFrame>
      <p:sp>
        <p:nvSpPr>
          <p:cNvPr id="652" name="TextBox 651"/>
          <p:cNvSpPr txBox="1"/>
          <p:nvPr/>
        </p:nvSpPr>
        <p:spPr>
          <a:xfrm>
            <a:off x="374533" y="6172200"/>
            <a:ext cx="9865075" cy="1671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Background</a:t>
            </a:r>
          </a:p>
          <a:p>
            <a:pPr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Recent work in resting-state </a:t>
            </a:r>
            <a:r>
              <a:rPr lang="en-US" sz="3600" i="1" dirty="0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MRI (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) analysis can derive subject-specific parcellations and sub-networks.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Standard approaches for 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rs</a:t>
            </a:r>
            <a:r>
              <a:rPr lang="en-US" sz="3600" i="1" dirty="0" err="1">
                <a:solidFill>
                  <a:srgbClr val="537349"/>
                </a:solidFill>
                <a:latin typeface="Helvetica"/>
                <a:cs typeface="Helvetica"/>
              </a:rPr>
              <a:t>f</a:t>
            </a:r>
            <a:r>
              <a:rPr lang="en-US" sz="3600" dirty="0" err="1">
                <a:solidFill>
                  <a:srgbClr val="537349"/>
                </a:solidFill>
                <a:latin typeface="Helvetica"/>
                <a:cs typeface="Helvetica"/>
              </a:rPr>
              <a:t>MRI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: 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Graph/network analysis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 accommodates different number of parcels/sub-networks, but requires correction for multiple comparisons when examining sub-networks.</a:t>
            </a:r>
          </a:p>
          <a:p>
            <a:pPr marL="111125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Multivariate analysis </a:t>
            </a: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(e.g., MDS, DISTATIS) requires same number of parcels and sub-networks usually achieved by using a shared template. </a:t>
            </a:r>
          </a:p>
          <a:p>
            <a:pPr marL="1746250" lvl="1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However, this approach biases against individuals that varies greater from the target template.</a:t>
            </a:r>
          </a:p>
          <a:p>
            <a:pPr indent="-1437766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617538" lvl="1" indent="-584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above issues from standard approaches are particularly problematic for studies involving subjects that exhibit larger variance in brain structure and function (e.g., elderly, lesion patients, children).</a:t>
            </a:r>
          </a:p>
          <a:p>
            <a:pPr marL="33338" lvl="1"/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3338" lvl="1" algn="ctr"/>
            <a:r>
              <a:rPr lang="en-US" sz="4000" b="1" u="sng" dirty="0">
                <a:solidFill>
                  <a:srgbClr val="537349"/>
                </a:solidFill>
                <a:latin typeface="Helvetica"/>
                <a:cs typeface="Helvetica"/>
              </a:rPr>
              <a:t>Aim</a:t>
            </a:r>
          </a:p>
          <a:p>
            <a:pPr marL="33338" lvl="1" algn="ctr"/>
            <a:endParaRPr lang="en-US" sz="2000" b="1" u="sng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244475"/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Develop a new multivariate technique that allow different number of parcels/sub-networks.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4800" y="281475"/>
            <a:ext cx="43281599" cy="4571966"/>
          </a:xfrm>
          <a:prstGeom prst="rect">
            <a:avLst/>
          </a:prstGeom>
          <a:solidFill>
            <a:srgbClr val="785D99"/>
          </a:solidFill>
          <a:ln w="5715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11" dirty="0"/>
          </a:p>
        </p:txBody>
      </p:sp>
      <p:cxnSp>
        <p:nvCxnSpPr>
          <p:cNvPr id="31" name="Straight Connector 30"/>
          <p:cNvCxnSpPr>
            <a:cxnSpLocks/>
          </p:cNvCxnSpPr>
          <p:nvPr/>
        </p:nvCxnSpPr>
        <p:spPr>
          <a:xfrm flipH="1">
            <a:off x="23622281" y="14935200"/>
            <a:ext cx="19981119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24003000" y="6019800"/>
            <a:ext cx="19559016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cxnSpLocks/>
          </p:cNvCxnSpPr>
          <p:nvPr/>
        </p:nvCxnSpPr>
        <p:spPr>
          <a:xfrm>
            <a:off x="290975" y="6019800"/>
            <a:ext cx="10032192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0" name="Snip Single Corner Rectangle 269"/>
          <p:cNvSpPr/>
          <p:nvPr/>
        </p:nvSpPr>
        <p:spPr>
          <a:xfrm rot="10800000">
            <a:off x="23616463" y="13957134"/>
            <a:ext cx="19917630" cy="18679766"/>
          </a:xfrm>
          <a:prstGeom prst="snip1Rect">
            <a:avLst>
              <a:gd name="adj" fmla="val 5020"/>
            </a:avLst>
          </a:prstGeom>
          <a:noFill/>
          <a:ln w="152400" cmpd="sng">
            <a:solidFill>
              <a:srgbClr val="695285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95285"/>
              </a:solidFill>
            </a:endParaRPr>
          </a:p>
        </p:txBody>
      </p:sp>
      <p:sp>
        <p:nvSpPr>
          <p:cNvPr id="271" name="Snip Single Corner Rectangle 270"/>
          <p:cNvSpPr/>
          <p:nvPr/>
        </p:nvSpPr>
        <p:spPr>
          <a:xfrm>
            <a:off x="24003000" y="5086055"/>
            <a:ext cx="19559016" cy="8629944"/>
          </a:xfrm>
          <a:prstGeom prst="snip1Rect">
            <a:avLst>
              <a:gd name="adj" fmla="val 10504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72" name="Snip Single Corner Rectangle 271"/>
          <p:cNvSpPr/>
          <p:nvPr/>
        </p:nvSpPr>
        <p:spPr>
          <a:xfrm>
            <a:off x="304802" y="5127144"/>
            <a:ext cx="10032192" cy="17387963"/>
          </a:xfrm>
          <a:prstGeom prst="snip1Rect">
            <a:avLst>
              <a:gd name="adj" fmla="val 8587"/>
            </a:avLst>
          </a:prstGeom>
          <a:noFill/>
          <a:ln w="152400" cmpd="sng">
            <a:solidFill>
              <a:srgbClr val="604A7B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>
              <a:solidFill>
                <a:srgbClr val="604A7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87754" y="5236154"/>
            <a:ext cx="44662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1. Introduction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99797" y="5236154"/>
            <a:ext cx="6165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4. Proposed method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6435456" y="14140547"/>
            <a:ext cx="14354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6. Results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59121" y="1156979"/>
            <a:ext cx="373729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A multivariate resting-state </a:t>
            </a:r>
            <a:r>
              <a:rPr lang="en-US" sz="7200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f</a:t>
            </a:r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Helvetica"/>
                <a:cs typeface="Helvetica"/>
              </a:rPr>
              <a:t>MRI technique for subject-specific parcels and sub-networks</a:t>
            </a:r>
          </a:p>
        </p:txBody>
      </p:sp>
      <p:grpSp>
        <p:nvGrpSpPr>
          <p:cNvPr id="470" name="Group 469">
            <a:extLst>
              <a:ext uri="{FF2B5EF4-FFF2-40B4-BE49-F238E27FC236}">
                <a16:creationId xmlns:a16="http://schemas.microsoft.com/office/drawing/2014/main" id="{850176BB-730D-4C5B-8175-D73A533D8CD4}"/>
              </a:ext>
            </a:extLst>
          </p:cNvPr>
          <p:cNvGrpSpPr/>
          <p:nvPr/>
        </p:nvGrpSpPr>
        <p:grpSpPr>
          <a:xfrm>
            <a:off x="7251670" y="2455186"/>
            <a:ext cx="29387860" cy="2193014"/>
            <a:chOff x="7251670" y="2721114"/>
            <a:chExt cx="29387860" cy="2193014"/>
          </a:xfrm>
        </p:grpSpPr>
        <p:sp>
          <p:nvSpPr>
            <p:cNvPr id="26" name="TextBox 25"/>
            <p:cNvSpPr txBox="1"/>
            <p:nvPr/>
          </p:nvSpPr>
          <p:spPr>
            <a:xfrm>
              <a:off x="10830435" y="2721114"/>
              <a:ext cx="2223033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Ju-Chi Yu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Micaela Chen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1,2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, &amp; </a:t>
              </a:r>
              <a:r>
                <a:rPr lang="en-US" sz="4800" dirty="0" err="1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Hervé</a:t>
              </a:r>
              <a:r>
                <a:rPr lang="en-US" sz="48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 Abdi</a:t>
              </a:r>
              <a:r>
                <a:rPr lang="en-US" sz="4800" baseline="300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251670" y="3611286"/>
              <a:ext cx="293878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Helvetica"/>
                  <a:cs typeface="Helvetica"/>
                </a:rPr>
                <a:t>1. School of Behavior and Brain Sciences, the University of Texas at Dallas; 2. Center of Vital Longevity, the University of Texas at Dallas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1135939" y="4267797"/>
              <a:ext cx="21619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Helvetica"/>
                  <a:cs typeface="Helvetica"/>
                </a:rPr>
                <a:t>Ju-Chi.Yu@utdallas.edu, Micaela.Chen@utdallas.edu, herve@utdallas.edu</a:t>
              </a:r>
            </a:p>
          </p:txBody>
        </p:sp>
      </p:grpSp>
      <p:pic>
        <p:nvPicPr>
          <p:cNvPr id="3" name="Picture 2" descr="utdallas-Lavande2.tiff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21" y="2142068"/>
            <a:ext cx="5353988" cy="1966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46" name="Straight Connector 45"/>
          <p:cNvCxnSpPr>
            <a:cxnSpLocks/>
          </p:cNvCxnSpPr>
          <p:nvPr/>
        </p:nvCxnSpPr>
        <p:spPr>
          <a:xfrm flipV="1">
            <a:off x="10641987" y="14914500"/>
            <a:ext cx="12746717" cy="57387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Snip Diagonal Corner Rectangle 46"/>
          <p:cNvSpPr/>
          <p:nvPr/>
        </p:nvSpPr>
        <p:spPr>
          <a:xfrm flipV="1">
            <a:off x="10557628" y="13932661"/>
            <a:ext cx="12835772" cy="18704245"/>
          </a:xfrm>
          <a:prstGeom prst="rect">
            <a:avLst/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pic>
        <p:nvPicPr>
          <p:cNvPr id="60" name="Picture 4" descr="Image result for Behavioral and brain sciences utd">
            <a:extLst>
              <a:ext uri="{FF2B5EF4-FFF2-40B4-BE49-F238E27FC236}">
                <a16:creationId xmlns:a16="http://schemas.microsoft.com/office/drawing/2014/main" id="{E8B5CFC0-5394-4914-B9DA-A64E9CC97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3500" y="-5866840"/>
            <a:ext cx="2129850" cy="212985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C638D57-6DF3-471B-9A25-C8D636341EB7}"/>
              </a:ext>
            </a:extLst>
          </p:cNvPr>
          <p:cNvGrpSpPr/>
          <p:nvPr/>
        </p:nvGrpSpPr>
        <p:grpSpPr>
          <a:xfrm>
            <a:off x="29748094" y="8555022"/>
            <a:ext cx="3514934" cy="2439551"/>
            <a:chOff x="13680263" y="13711522"/>
            <a:chExt cx="3514934" cy="2439551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0F80C16-2565-4FE7-835E-FBB9639F8EE0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517" name="Isosceles Triangle 516">
                <a:extLst>
                  <a:ext uri="{FF2B5EF4-FFF2-40B4-BE49-F238E27FC236}">
                    <a16:creationId xmlns:a16="http://schemas.microsoft.com/office/drawing/2014/main" id="{5CDE7EB7-9349-4672-AD6E-B1E1580580FD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A1CACD3C-939A-4797-B262-EF50A21164E9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6D2B3FA2-4B9A-44FE-8C42-35C5A44D65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6" name="Arrow: Right 515">
              <a:extLst>
                <a:ext uri="{FF2B5EF4-FFF2-40B4-BE49-F238E27FC236}">
                  <a16:creationId xmlns:a16="http://schemas.microsoft.com/office/drawing/2014/main" id="{FC40D46A-5438-4E67-86E3-025602F3ABDA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36DA4BD1-C7AF-4390-81D4-58956F104B5B}"/>
                </a:ext>
              </a:extLst>
            </p:cNvPr>
            <p:cNvSpPr/>
            <p:nvPr/>
          </p:nvSpPr>
          <p:spPr>
            <a:xfrm>
              <a:off x="15201805" y="14121384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39AFA79-C74F-478F-B182-CA3D45707284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523" name="Isosceles Triangle 522">
                <a:extLst>
                  <a:ext uri="{FF2B5EF4-FFF2-40B4-BE49-F238E27FC236}">
                    <a16:creationId xmlns:a16="http://schemas.microsoft.com/office/drawing/2014/main" id="{AD81C955-7E36-442B-A303-667693CC0CEB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41D122B4-6189-4B4B-AAB1-7633736B2E2B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520" name="Rectangle 519">
                  <a:extLst>
                    <a:ext uri="{FF2B5EF4-FFF2-40B4-BE49-F238E27FC236}">
                      <a16:creationId xmlns:a16="http://schemas.microsoft.com/office/drawing/2014/main" id="{63CC089A-27A2-45A3-837F-CD9279D93C87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521" name="Straight Connector 520">
                  <a:extLst>
                    <a:ext uri="{FF2B5EF4-FFF2-40B4-BE49-F238E27FC236}">
                      <a16:creationId xmlns:a16="http://schemas.microsoft.com/office/drawing/2014/main" id="{7EB4F0C2-A53D-4234-AB40-146E6D9606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22" name="Arrow: Right 521">
              <a:extLst>
                <a:ext uri="{FF2B5EF4-FFF2-40B4-BE49-F238E27FC236}">
                  <a16:creationId xmlns:a16="http://schemas.microsoft.com/office/drawing/2014/main" id="{1EA87F5B-CC44-48CC-9F38-A326767A1E83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440CC521-2840-4D06-9834-1E4FAAA49513}"/>
                </a:ext>
              </a:extLst>
            </p:cNvPr>
            <p:cNvSpPr/>
            <p:nvPr/>
          </p:nvSpPr>
          <p:spPr>
            <a:xfrm>
              <a:off x="15201805" y="14847631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62C3A02F-F787-4A38-8034-D96F20415FD6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528" name="Isosceles Triangle 527">
                <a:extLst>
                  <a:ext uri="{FF2B5EF4-FFF2-40B4-BE49-F238E27FC236}">
                    <a16:creationId xmlns:a16="http://schemas.microsoft.com/office/drawing/2014/main" id="{22F64D6F-BCA7-460C-B254-093DEC93570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97DDCEFE-4AD9-4949-81EC-B7B938E37A2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465366EE-E5F9-49E9-8A70-E90BCC715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27" name="Arrow: Right 526">
              <a:extLst>
                <a:ext uri="{FF2B5EF4-FFF2-40B4-BE49-F238E27FC236}">
                  <a16:creationId xmlns:a16="http://schemas.microsoft.com/office/drawing/2014/main" id="{870479F8-3129-4552-A4AE-196A3B5CF282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0784333B-6261-44D0-8228-53168A20613F}"/>
                </a:ext>
              </a:extLst>
            </p:cNvPr>
            <p:cNvSpPr/>
            <p:nvPr/>
          </p:nvSpPr>
          <p:spPr>
            <a:xfrm>
              <a:off x="15201805" y="15794457"/>
              <a:ext cx="1993392" cy="12801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7F263DA6-40CC-499B-80B3-78F0BC76062B}"/>
                </a:ext>
              </a:extLst>
            </p:cNvPr>
            <p:cNvSpPr txBox="1"/>
            <p:nvPr/>
          </p:nvSpPr>
          <p:spPr>
            <a:xfrm>
              <a:off x="16094518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536" name="TextBox 535">
              <a:extLst>
                <a:ext uri="{FF2B5EF4-FFF2-40B4-BE49-F238E27FC236}">
                  <a16:creationId xmlns:a16="http://schemas.microsoft.com/office/drawing/2014/main" id="{AE6BF240-2952-462E-83B1-71826FF3027F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1A05DD6A-1168-4132-9FD9-793FEFB93948}"/>
              </a:ext>
            </a:extLst>
          </p:cNvPr>
          <p:cNvSpPr txBox="1"/>
          <p:nvPr/>
        </p:nvSpPr>
        <p:spPr>
          <a:xfrm>
            <a:off x="27354044" y="1174873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1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203E9DBC-518B-4AD5-AF2C-381BBDC2B1C7}"/>
              </a:ext>
            </a:extLst>
          </p:cNvPr>
          <p:cNvSpPr txBox="1"/>
          <p:nvPr/>
        </p:nvSpPr>
        <p:spPr>
          <a:xfrm>
            <a:off x="28712961" y="11747089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2</a:t>
            </a:r>
          </a:p>
        </p:txBody>
      </p:sp>
      <p:sp>
        <p:nvSpPr>
          <p:cNvPr id="552" name="TextBox 551">
            <a:extLst>
              <a:ext uri="{FF2B5EF4-FFF2-40B4-BE49-F238E27FC236}">
                <a16:creationId xmlns:a16="http://schemas.microsoft.com/office/drawing/2014/main" id="{3EAEE786-E1B1-4524-9DA9-44427B5F3DB7}"/>
              </a:ext>
            </a:extLst>
          </p:cNvPr>
          <p:cNvSpPr txBox="1"/>
          <p:nvPr/>
        </p:nvSpPr>
        <p:spPr>
          <a:xfrm>
            <a:off x="33321103" y="11745977"/>
            <a:ext cx="11576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</p:txBody>
      </p:sp>
      <p:sp>
        <p:nvSpPr>
          <p:cNvPr id="553" name="TextBox 552">
            <a:extLst>
              <a:ext uri="{FF2B5EF4-FFF2-40B4-BE49-F238E27FC236}">
                <a16:creationId xmlns:a16="http://schemas.microsoft.com/office/drawing/2014/main" id="{789808B3-4B1D-4B52-8632-3C92C9D50436}"/>
              </a:ext>
            </a:extLst>
          </p:cNvPr>
          <p:cNvSpPr txBox="1"/>
          <p:nvPr/>
        </p:nvSpPr>
        <p:spPr>
          <a:xfrm>
            <a:off x="31600181" y="11651770"/>
            <a:ext cx="762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…...</a:t>
            </a:r>
          </a:p>
        </p:txBody>
      </p:sp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0EDFB52F-3ED5-4E35-971F-AB80FBEDF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11140"/>
              </p:ext>
            </p:extLst>
          </p:nvPr>
        </p:nvGraphicFramePr>
        <p:xfrm>
          <a:off x="27006156" y="12266460"/>
          <a:ext cx="7898783" cy="1066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582">
                  <a:extLst>
                    <a:ext uri="{9D8B030D-6E8A-4147-A177-3AD203B41FA5}">
                      <a16:colId xmlns:a16="http://schemas.microsoft.com/office/drawing/2014/main" val="219960580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8917217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4382927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2566103916"/>
                    </a:ext>
                  </a:extLst>
                </a:gridCol>
                <a:gridCol w="2133601">
                  <a:extLst>
                    <a:ext uri="{9D8B030D-6E8A-4147-A177-3AD203B41FA5}">
                      <a16:colId xmlns:a16="http://schemas.microsoft.com/office/drawing/2014/main" val="1498227114"/>
                    </a:ext>
                  </a:extLst>
                </a:gridCol>
              </a:tblGrid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700270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42325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188327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912791"/>
                  </a:ext>
                </a:extLst>
              </a:tr>
              <a:tr h="204693"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1D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4B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5B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>
                    <a:lnL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3343613"/>
                  </a:ext>
                </a:extLst>
              </a:tr>
            </a:tbl>
          </a:graphicData>
        </a:graphic>
      </p:graphicFrame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095B2CA-0A5B-4904-AB24-5B6CCEC612FB}"/>
              </a:ext>
            </a:extLst>
          </p:cNvPr>
          <p:cNvCxnSpPr>
            <a:cxnSpLocks/>
          </p:cNvCxnSpPr>
          <p:nvPr/>
        </p:nvCxnSpPr>
        <p:spPr>
          <a:xfrm>
            <a:off x="27451247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4" name="TextBox 623">
            <a:extLst>
              <a:ext uri="{FF2B5EF4-FFF2-40B4-BE49-F238E27FC236}">
                <a16:creationId xmlns:a16="http://schemas.microsoft.com/office/drawing/2014/main" id="{3CD74BFC-23F7-4D40-917A-D76E0C389F27}"/>
              </a:ext>
            </a:extLst>
          </p:cNvPr>
          <p:cNvSpPr txBox="1"/>
          <p:nvPr/>
        </p:nvSpPr>
        <p:spPr>
          <a:xfrm>
            <a:off x="29999863" y="11756293"/>
            <a:ext cx="1106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 3</a:t>
            </a:r>
          </a:p>
        </p:txBody>
      </p: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13008C16-104A-4370-A927-688BE070338E}"/>
              </a:ext>
            </a:extLst>
          </p:cNvPr>
          <p:cNvCxnSpPr>
            <a:cxnSpLocks/>
          </p:cNvCxnSpPr>
          <p:nvPr/>
        </p:nvCxnSpPr>
        <p:spPr>
          <a:xfrm>
            <a:off x="27950910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73A2F87B-A7C2-4625-8A8D-98D5587054F4}"/>
              </a:ext>
            </a:extLst>
          </p:cNvPr>
          <p:cNvCxnSpPr>
            <a:cxnSpLocks/>
          </p:cNvCxnSpPr>
          <p:nvPr/>
        </p:nvCxnSpPr>
        <p:spPr>
          <a:xfrm>
            <a:off x="28351738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E53DFC14-302F-42CA-9331-D465A506C7E5}"/>
              </a:ext>
            </a:extLst>
          </p:cNvPr>
          <p:cNvCxnSpPr>
            <a:cxnSpLocks/>
          </p:cNvCxnSpPr>
          <p:nvPr/>
        </p:nvCxnSpPr>
        <p:spPr>
          <a:xfrm>
            <a:off x="29076846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3FE03CBB-5A1C-4133-913B-5124C62521B0}"/>
              </a:ext>
            </a:extLst>
          </p:cNvPr>
          <p:cNvCxnSpPr>
            <a:cxnSpLocks/>
          </p:cNvCxnSpPr>
          <p:nvPr/>
        </p:nvCxnSpPr>
        <p:spPr>
          <a:xfrm>
            <a:off x="29337243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641EDB59-1D44-4C12-B76D-134F387B9DF4}"/>
              </a:ext>
            </a:extLst>
          </p:cNvPr>
          <p:cNvCxnSpPr>
            <a:cxnSpLocks/>
          </p:cNvCxnSpPr>
          <p:nvPr/>
        </p:nvCxnSpPr>
        <p:spPr>
          <a:xfrm>
            <a:off x="29517262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617E03C5-B863-4F99-AEEF-88F0A659F434}"/>
              </a:ext>
            </a:extLst>
          </p:cNvPr>
          <p:cNvCxnSpPr>
            <a:cxnSpLocks/>
          </p:cNvCxnSpPr>
          <p:nvPr/>
        </p:nvCxnSpPr>
        <p:spPr>
          <a:xfrm>
            <a:off x="30180538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72D51A6F-B5FB-4CF3-99EF-CD9FC0621E96}"/>
              </a:ext>
            </a:extLst>
          </p:cNvPr>
          <p:cNvCxnSpPr>
            <a:cxnSpLocks/>
          </p:cNvCxnSpPr>
          <p:nvPr/>
        </p:nvCxnSpPr>
        <p:spPr>
          <a:xfrm>
            <a:off x="30529014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C7E72CD3-65B1-417E-833A-C2F307602F9B}"/>
              </a:ext>
            </a:extLst>
          </p:cNvPr>
          <p:cNvCxnSpPr>
            <a:cxnSpLocks/>
          </p:cNvCxnSpPr>
          <p:nvPr/>
        </p:nvCxnSpPr>
        <p:spPr>
          <a:xfrm>
            <a:off x="30790138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5AC45A5C-B179-4A02-BE0C-E073A33E2B35}"/>
              </a:ext>
            </a:extLst>
          </p:cNvPr>
          <p:cNvCxnSpPr>
            <a:cxnSpLocks/>
          </p:cNvCxnSpPr>
          <p:nvPr/>
        </p:nvCxnSpPr>
        <p:spPr>
          <a:xfrm>
            <a:off x="31578883" y="12266460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6CE76AB0-446D-4D2A-9BBB-30AD9546A607}"/>
              </a:ext>
            </a:extLst>
          </p:cNvPr>
          <p:cNvCxnSpPr>
            <a:cxnSpLocks/>
          </p:cNvCxnSpPr>
          <p:nvPr/>
        </p:nvCxnSpPr>
        <p:spPr>
          <a:xfrm>
            <a:off x="31933138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7229724B-453C-4EA1-8E65-5CD285995B37}"/>
              </a:ext>
            </a:extLst>
          </p:cNvPr>
          <p:cNvCxnSpPr>
            <a:cxnSpLocks/>
          </p:cNvCxnSpPr>
          <p:nvPr/>
        </p:nvCxnSpPr>
        <p:spPr>
          <a:xfrm>
            <a:off x="32314138" y="12270358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7" name="Straight Connector 636">
            <a:extLst>
              <a:ext uri="{FF2B5EF4-FFF2-40B4-BE49-F238E27FC236}">
                <a16:creationId xmlns:a16="http://schemas.microsoft.com/office/drawing/2014/main" id="{DF060B3B-DC12-42D3-A9B3-18521F3FF9E4}"/>
              </a:ext>
            </a:extLst>
          </p:cNvPr>
          <p:cNvCxnSpPr>
            <a:cxnSpLocks/>
          </p:cNvCxnSpPr>
          <p:nvPr/>
        </p:nvCxnSpPr>
        <p:spPr>
          <a:xfrm>
            <a:off x="33117369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8" name="Straight Connector 637">
            <a:extLst>
              <a:ext uri="{FF2B5EF4-FFF2-40B4-BE49-F238E27FC236}">
                <a16:creationId xmlns:a16="http://schemas.microsoft.com/office/drawing/2014/main" id="{D2769E84-8B26-42FE-BA4C-1A0A794D780F}"/>
              </a:ext>
            </a:extLst>
          </p:cNvPr>
          <p:cNvCxnSpPr>
            <a:cxnSpLocks/>
          </p:cNvCxnSpPr>
          <p:nvPr/>
        </p:nvCxnSpPr>
        <p:spPr>
          <a:xfrm>
            <a:off x="33761938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9" name="Straight Connector 638">
            <a:extLst>
              <a:ext uri="{FF2B5EF4-FFF2-40B4-BE49-F238E27FC236}">
                <a16:creationId xmlns:a16="http://schemas.microsoft.com/office/drawing/2014/main" id="{AE4F731E-248B-478B-8302-7632746BFBD3}"/>
              </a:ext>
            </a:extLst>
          </p:cNvPr>
          <p:cNvCxnSpPr>
            <a:cxnSpLocks/>
          </p:cNvCxnSpPr>
          <p:nvPr/>
        </p:nvCxnSpPr>
        <p:spPr>
          <a:xfrm>
            <a:off x="34510016" y="12304335"/>
            <a:ext cx="0" cy="106680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FF75B1E-3752-4CF7-9AB6-019FAF588D17}"/>
              </a:ext>
            </a:extLst>
          </p:cNvPr>
          <p:cNvGrpSpPr/>
          <p:nvPr/>
        </p:nvGrpSpPr>
        <p:grpSpPr>
          <a:xfrm>
            <a:off x="26537007" y="6120097"/>
            <a:ext cx="2924092" cy="2472864"/>
            <a:chOff x="20644443" y="8576685"/>
            <a:chExt cx="2924092" cy="2472864"/>
          </a:xfrm>
        </p:grpSpPr>
        <p:sp>
          <p:nvSpPr>
            <p:cNvPr id="642" name="Arrow: Right 641">
              <a:extLst>
                <a:ext uri="{FF2B5EF4-FFF2-40B4-BE49-F238E27FC236}">
                  <a16:creationId xmlns:a16="http://schemas.microsoft.com/office/drawing/2014/main" id="{DD9BD28B-8976-409F-B58C-7345A291FB0E}"/>
                </a:ext>
              </a:extLst>
            </p:cNvPr>
            <p:cNvSpPr/>
            <p:nvPr/>
          </p:nvSpPr>
          <p:spPr>
            <a:xfrm>
              <a:off x="21496220" y="8941633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C31AA0C-EAFA-4E29-81DD-1B6E3E3FC7BD}"/>
                </a:ext>
              </a:extLst>
            </p:cNvPr>
            <p:cNvGrpSpPr/>
            <p:nvPr/>
          </p:nvGrpSpPr>
          <p:grpSpPr>
            <a:xfrm>
              <a:off x="20644443" y="8576685"/>
              <a:ext cx="607894" cy="766478"/>
              <a:chOff x="13709604" y="10368311"/>
              <a:chExt cx="607894" cy="766478"/>
            </a:xfrm>
          </p:grpSpPr>
          <p:sp>
            <p:nvSpPr>
              <p:cNvPr id="643" name="Isosceles Triangle 642">
                <a:extLst>
                  <a:ext uri="{FF2B5EF4-FFF2-40B4-BE49-F238E27FC236}">
                    <a16:creationId xmlns:a16="http://schemas.microsoft.com/office/drawing/2014/main" id="{E954B8FD-9ECA-43CB-8BC2-E918D0A410C6}"/>
                  </a:ext>
                </a:extLst>
              </p:cNvPr>
              <p:cNvSpPr/>
              <p:nvPr/>
            </p:nvSpPr>
            <p:spPr>
              <a:xfrm rot="2700000">
                <a:off x="13813365" y="10531613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0" name="Rectangle 639">
                <a:extLst>
                  <a:ext uri="{FF2B5EF4-FFF2-40B4-BE49-F238E27FC236}">
                    <a16:creationId xmlns:a16="http://schemas.microsoft.com/office/drawing/2014/main" id="{8F990CA1-8ADB-4B74-8ED5-E7D68E289861}"/>
                  </a:ext>
                </a:extLst>
              </p:cNvPr>
              <p:cNvSpPr/>
              <p:nvPr/>
            </p:nvSpPr>
            <p:spPr>
              <a:xfrm>
                <a:off x="13709605" y="10549573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09E92AA2-F9E1-4E1A-834B-BE69DD64A3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0549572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4" name="Rectangle 643">
              <a:extLst>
                <a:ext uri="{FF2B5EF4-FFF2-40B4-BE49-F238E27FC236}">
                  <a16:creationId xmlns:a16="http://schemas.microsoft.com/office/drawing/2014/main" id="{76605498-783A-4E0C-A60F-EEA67C3E218C}"/>
                </a:ext>
              </a:extLst>
            </p:cNvPr>
            <p:cNvSpPr/>
            <p:nvPr/>
          </p:nvSpPr>
          <p:spPr>
            <a:xfrm>
              <a:off x="22500284" y="8986547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47" name="Arrow: Right 646">
              <a:extLst>
                <a:ext uri="{FF2B5EF4-FFF2-40B4-BE49-F238E27FC236}">
                  <a16:creationId xmlns:a16="http://schemas.microsoft.com/office/drawing/2014/main" id="{2BFEEB16-D85E-4F98-ABFE-ACDAF789C894}"/>
                </a:ext>
              </a:extLst>
            </p:cNvPr>
            <p:cNvSpPr/>
            <p:nvPr/>
          </p:nvSpPr>
          <p:spPr>
            <a:xfrm>
              <a:off x="21496220" y="9671636"/>
              <a:ext cx="432262" cy="241558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DCFEE37-0F58-42F1-9DB2-D2DFD3FD2072}"/>
                </a:ext>
              </a:extLst>
            </p:cNvPr>
            <p:cNvGrpSpPr/>
            <p:nvPr/>
          </p:nvGrpSpPr>
          <p:grpSpPr>
            <a:xfrm>
              <a:off x="20644443" y="9306688"/>
              <a:ext cx="607894" cy="766478"/>
              <a:chOff x="13709604" y="11198972"/>
              <a:chExt cx="607894" cy="766478"/>
            </a:xfrm>
          </p:grpSpPr>
          <p:sp>
            <p:nvSpPr>
              <p:cNvPr id="648" name="Isosceles Triangle 647">
                <a:extLst>
                  <a:ext uri="{FF2B5EF4-FFF2-40B4-BE49-F238E27FC236}">
                    <a16:creationId xmlns:a16="http://schemas.microsoft.com/office/drawing/2014/main" id="{84EA2761-C632-4CE1-9291-15486B22776F}"/>
                  </a:ext>
                </a:extLst>
              </p:cNvPr>
              <p:cNvSpPr/>
              <p:nvPr/>
            </p:nvSpPr>
            <p:spPr>
              <a:xfrm rot="2700000">
                <a:off x="13813365" y="1136227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FE26B6C8-3F84-4216-900F-CF18981B7174}"/>
                  </a:ext>
                </a:extLst>
              </p:cNvPr>
              <p:cNvSpPr/>
              <p:nvPr/>
            </p:nvSpPr>
            <p:spPr>
              <a:xfrm>
                <a:off x="13709605" y="1138023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3BB29A5E-02A7-4AD5-9517-1695825A30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138023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49" name="Rectangle 648">
              <a:extLst>
                <a:ext uri="{FF2B5EF4-FFF2-40B4-BE49-F238E27FC236}">
                  <a16:creationId xmlns:a16="http://schemas.microsoft.com/office/drawing/2014/main" id="{281FC763-3355-4B82-A674-7220A3E95BA2}"/>
                </a:ext>
              </a:extLst>
            </p:cNvPr>
            <p:cNvSpPr/>
            <p:nvPr/>
          </p:nvSpPr>
          <p:spPr>
            <a:xfrm>
              <a:off x="22500284" y="9716550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6" name="Arrow: Right 655">
              <a:extLst>
                <a:ext uri="{FF2B5EF4-FFF2-40B4-BE49-F238E27FC236}">
                  <a16:creationId xmlns:a16="http://schemas.microsoft.com/office/drawing/2014/main" id="{05FF3E4C-3284-420A-B795-EBE281D1408C}"/>
                </a:ext>
              </a:extLst>
            </p:cNvPr>
            <p:cNvSpPr/>
            <p:nvPr/>
          </p:nvSpPr>
          <p:spPr>
            <a:xfrm>
              <a:off x="21512911" y="10648019"/>
              <a:ext cx="429768" cy="237744"/>
            </a:xfrm>
            <a:prstGeom prst="right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DDB9D8D3-0D08-4A57-AC31-074F741C6353}"/>
                </a:ext>
              </a:extLst>
            </p:cNvPr>
            <p:cNvGrpSpPr/>
            <p:nvPr/>
          </p:nvGrpSpPr>
          <p:grpSpPr>
            <a:xfrm>
              <a:off x="20661134" y="10283071"/>
              <a:ext cx="607894" cy="766478"/>
              <a:chOff x="13709604" y="12783982"/>
              <a:chExt cx="607894" cy="766478"/>
            </a:xfrm>
          </p:grpSpPr>
          <p:sp>
            <p:nvSpPr>
              <p:cNvPr id="657" name="Isosceles Triangle 656">
                <a:extLst>
                  <a:ext uri="{FF2B5EF4-FFF2-40B4-BE49-F238E27FC236}">
                    <a16:creationId xmlns:a16="http://schemas.microsoft.com/office/drawing/2014/main" id="{285DDF1D-FE33-4C0B-835B-AC01B4D0C6F4}"/>
                  </a:ext>
                </a:extLst>
              </p:cNvPr>
              <p:cNvSpPr/>
              <p:nvPr/>
            </p:nvSpPr>
            <p:spPr>
              <a:xfrm rot="2700000">
                <a:off x="13813365" y="12947284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650" name="Rectangle 649">
                <a:extLst>
                  <a:ext uri="{FF2B5EF4-FFF2-40B4-BE49-F238E27FC236}">
                    <a16:creationId xmlns:a16="http://schemas.microsoft.com/office/drawing/2014/main" id="{389227D3-0417-4D82-A2B3-FEACDD7A6768}"/>
                  </a:ext>
                </a:extLst>
              </p:cNvPr>
              <p:cNvSpPr/>
              <p:nvPr/>
            </p:nvSpPr>
            <p:spPr>
              <a:xfrm>
                <a:off x="13709605" y="12965244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651" name="Straight Connector 650">
                <a:extLst>
                  <a:ext uri="{FF2B5EF4-FFF2-40B4-BE49-F238E27FC236}">
                    <a16:creationId xmlns:a16="http://schemas.microsoft.com/office/drawing/2014/main" id="{9D3700A7-4A93-4B2F-B6BB-08380EE71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9604" y="12965243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58" name="Rectangle 657">
              <a:extLst>
                <a:ext uri="{FF2B5EF4-FFF2-40B4-BE49-F238E27FC236}">
                  <a16:creationId xmlns:a16="http://schemas.microsoft.com/office/drawing/2014/main" id="{E89C4AF0-C2EF-4D8D-9370-288966656EF1}"/>
                </a:ext>
              </a:extLst>
            </p:cNvPr>
            <p:cNvSpPr/>
            <p:nvPr/>
          </p:nvSpPr>
          <p:spPr>
            <a:xfrm>
              <a:off x="22516975" y="10692933"/>
              <a:ext cx="1051560" cy="12801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59" name="TextBox 658">
              <a:extLst>
                <a:ext uri="{FF2B5EF4-FFF2-40B4-BE49-F238E27FC236}">
                  <a16:creationId xmlns:a16="http://schemas.microsoft.com/office/drawing/2014/main" id="{CCFF1EBF-AD43-47C5-A551-85C324A7D2B0}"/>
                </a:ext>
              </a:extLst>
            </p:cNvPr>
            <p:cNvSpPr txBox="1"/>
            <p:nvPr/>
          </p:nvSpPr>
          <p:spPr>
            <a:xfrm>
              <a:off x="22811368" y="10084026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660" name="TextBox 659">
              <a:extLst>
                <a:ext uri="{FF2B5EF4-FFF2-40B4-BE49-F238E27FC236}">
                  <a16:creationId xmlns:a16="http://schemas.microsoft.com/office/drawing/2014/main" id="{2FAC329C-E796-4A81-89A6-E2491F4AD16D}"/>
                </a:ext>
              </a:extLst>
            </p:cNvPr>
            <p:cNvSpPr txBox="1"/>
            <p:nvPr/>
          </p:nvSpPr>
          <p:spPr>
            <a:xfrm>
              <a:off x="20767996" y="10103303"/>
              <a:ext cx="492443" cy="348813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726" name="Group 725">
            <a:extLst>
              <a:ext uri="{FF2B5EF4-FFF2-40B4-BE49-F238E27FC236}">
                <a16:creationId xmlns:a16="http://schemas.microsoft.com/office/drawing/2014/main" id="{26C136B2-E9B2-4460-8000-8D68CB5BCDC7}"/>
              </a:ext>
            </a:extLst>
          </p:cNvPr>
          <p:cNvGrpSpPr/>
          <p:nvPr/>
        </p:nvGrpSpPr>
        <p:grpSpPr>
          <a:xfrm>
            <a:off x="24380394" y="8523626"/>
            <a:ext cx="3973324" cy="2439551"/>
            <a:chOff x="13680263" y="13711522"/>
            <a:chExt cx="3973324" cy="2439551"/>
          </a:xfrm>
        </p:grpSpPr>
        <p:grpSp>
          <p:nvGrpSpPr>
            <p:cNvPr id="727" name="Group 726">
              <a:extLst>
                <a:ext uri="{FF2B5EF4-FFF2-40B4-BE49-F238E27FC236}">
                  <a16:creationId xmlns:a16="http://schemas.microsoft.com/office/drawing/2014/main" id="{8CC09A10-58F0-47F1-9B1E-F84B4B6B1852}"/>
                </a:ext>
              </a:extLst>
            </p:cNvPr>
            <p:cNvGrpSpPr/>
            <p:nvPr/>
          </p:nvGrpSpPr>
          <p:grpSpPr>
            <a:xfrm>
              <a:off x="13680263" y="13711522"/>
              <a:ext cx="607894" cy="766478"/>
              <a:chOff x="13680263" y="13607108"/>
              <a:chExt cx="607894" cy="766478"/>
            </a:xfrm>
          </p:grpSpPr>
          <p:sp>
            <p:nvSpPr>
              <p:cNvPr id="766" name="Isosceles Triangle 765">
                <a:extLst>
                  <a:ext uri="{FF2B5EF4-FFF2-40B4-BE49-F238E27FC236}">
                    <a16:creationId xmlns:a16="http://schemas.microsoft.com/office/drawing/2014/main" id="{7D7851B6-F901-4EE9-A4B7-AD26F4ECE54E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4216001C-97AE-4482-91DF-8ADBF1BBEC67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8" name="Straight Connector 767">
                <a:extLst>
                  <a:ext uri="{FF2B5EF4-FFF2-40B4-BE49-F238E27FC236}">
                    <a16:creationId xmlns:a16="http://schemas.microsoft.com/office/drawing/2014/main" id="{7A43A803-5F11-4589-923E-A33A450BFA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5" name="Arrow: Right 744">
              <a:extLst>
                <a:ext uri="{FF2B5EF4-FFF2-40B4-BE49-F238E27FC236}">
                  <a16:creationId xmlns:a16="http://schemas.microsoft.com/office/drawing/2014/main" id="{AD8EC12D-B73E-4D4A-9D79-97DDF8A84515}"/>
                </a:ext>
              </a:extLst>
            </p:cNvPr>
            <p:cNvSpPr/>
            <p:nvPr/>
          </p:nvSpPr>
          <p:spPr>
            <a:xfrm>
              <a:off x="14532040" y="14076470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6" name="Rectangle 745">
              <a:extLst>
                <a:ext uri="{FF2B5EF4-FFF2-40B4-BE49-F238E27FC236}">
                  <a16:creationId xmlns:a16="http://schemas.microsoft.com/office/drawing/2014/main" id="{9F754D7A-0956-4C57-9FFE-CCD3B7E42122}"/>
                </a:ext>
              </a:extLst>
            </p:cNvPr>
            <p:cNvSpPr/>
            <p:nvPr/>
          </p:nvSpPr>
          <p:spPr>
            <a:xfrm>
              <a:off x="15201805" y="14121384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47" name="Group 746">
              <a:extLst>
                <a:ext uri="{FF2B5EF4-FFF2-40B4-BE49-F238E27FC236}">
                  <a16:creationId xmlns:a16="http://schemas.microsoft.com/office/drawing/2014/main" id="{79E5E505-3EDB-41C8-8848-C8F88657C64A}"/>
                </a:ext>
              </a:extLst>
            </p:cNvPr>
            <p:cNvGrpSpPr/>
            <p:nvPr/>
          </p:nvGrpSpPr>
          <p:grpSpPr>
            <a:xfrm>
              <a:off x="13680263" y="14437769"/>
              <a:ext cx="607894" cy="766478"/>
              <a:chOff x="13680263" y="14437769"/>
              <a:chExt cx="607894" cy="766478"/>
            </a:xfrm>
          </p:grpSpPr>
          <p:sp>
            <p:nvSpPr>
              <p:cNvPr id="762" name="Isosceles Triangle 761">
                <a:extLst>
                  <a:ext uri="{FF2B5EF4-FFF2-40B4-BE49-F238E27FC236}">
                    <a16:creationId xmlns:a16="http://schemas.microsoft.com/office/drawing/2014/main" id="{BF65C6A0-2FD9-46A2-8A20-208DC89392B1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63" name="Group 762">
                <a:extLst>
                  <a:ext uri="{FF2B5EF4-FFF2-40B4-BE49-F238E27FC236}">
                    <a16:creationId xmlns:a16="http://schemas.microsoft.com/office/drawing/2014/main" id="{3BE75824-A5D8-483B-8408-AEF746FF848D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4C1FF3F8-EC62-494F-BA0B-65326DED43B9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65" name="Straight Connector 764">
                  <a:extLst>
                    <a:ext uri="{FF2B5EF4-FFF2-40B4-BE49-F238E27FC236}">
                      <a16:creationId xmlns:a16="http://schemas.microsoft.com/office/drawing/2014/main" id="{44CA767D-D406-424D-B9FF-5F054FD6F5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48" name="Arrow: Right 747">
              <a:extLst>
                <a:ext uri="{FF2B5EF4-FFF2-40B4-BE49-F238E27FC236}">
                  <a16:creationId xmlns:a16="http://schemas.microsoft.com/office/drawing/2014/main" id="{B5D722CB-63E1-4BB3-843D-E042CF639210}"/>
                </a:ext>
              </a:extLst>
            </p:cNvPr>
            <p:cNvSpPr/>
            <p:nvPr/>
          </p:nvSpPr>
          <p:spPr>
            <a:xfrm>
              <a:off x="14532040" y="14802717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49" name="Rectangle 748">
              <a:extLst>
                <a:ext uri="{FF2B5EF4-FFF2-40B4-BE49-F238E27FC236}">
                  <a16:creationId xmlns:a16="http://schemas.microsoft.com/office/drawing/2014/main" id="{5E783CE8-FEEA-4DB0-8211-05B70C675C9A}"/>
                </a:ext>
              </a:extLst>
            </p:cNvPr>
            <p:cNvSpPr/>
            <p:nvPr/>
          </p:nvSpPr>
          <p:spPr>
            <a:xfrm>
              <a:off x="15201805" y="14847631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50" name="Group 749">
              <a:extLst>
                <a:ext uri="{FF2B5EF4-FFF2-40B4-BE49-F238E27FC236}">
                  <a16:creationId xmlns:a16="http://schemas.microsoft.com/office/drawing/2014/main" id="{431EC3C3-1DD3-4D1A-856F-90F7AB528863}"/>
                </a:ext>
              </a:extLst>
            </p:cNvPr>
            <p:cNvGrpSpPr/>
            <p:nvPr/>
          </p:nvGrpSpPr>
          <p:grpSpPr>
            <a:xfrm>
              <a:off x="13680263" y="15384595"/>
              <a:ext cx="607894" cy="766478"/>
              <a:chOff x="13680263" y="16022779"/>
              <a:chExt cx="607894" cy="766478"/>
            </a:xfrm>
          </p:grpSpPr>
          <p:sp>
            <p:nvSpPr>
              <p:cNvPr id="760" name="Rectangle 759">
                <a:extLst>
                  <a:ext uri="{FF2B5EF4-FFF2-40B4-BE49-F238E27FC236}">
                    <a16:creationId xmlns:a16="http://schemas.microsoft.com/office/drawing/2014/main" id="{79E02538-BFCC-462B-8B7C-16A75901B055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solidFill>
                <a:schemeClr val="bg1"/>
              </a:solidFill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59" name="Isosceles Triangle 758">
                <a:extLst>
                  <a:ext uri="{FF2B5EF4-FFF2-40B4-BE49-F238E27FC236}">
                    <a16:creationId xmlns:a16="http://schemas.microsoft.com/office/drawing/2014/main" id="{DE5FEC95-F2BA-4A24-A10E-CE7287DC8D25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61" name="Straight Connector 760">
                <a:extLst>
                  <a:ext uri="{FF2B5EF4-FFF2-40B4-BE49-F238E27FC236}">
                    <a16:creationId xmlns:a16="http://schemas.microsoft.com/office/drawing/2014/main" id="{41AE2BD8-CD24-4362-BF74-D577083843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51" name="Arrow: Right 750">
              <a:extLst>
                <a:ext uri="{FF2B5EF4-FFF2-40B4-BE49-F238E27FC236}">
                  <a16:creationId xmlns:a16="http://schemas.microsoft.com/office/drawing/2014/main" id="{8EAC3FBF-C2A3-4E6E-AF96-31C6D7DFDE00}"/>
                </a:ext>
              </a:extLst>
            </p:cNvPr>
            <p:cNvSpPr/>
            <p:nvPr/>
          </p:nvSpPr>
          <p:spPr>
            <a:xfrm>
              <a:off x="14532040" y="15749543"/>
              <a:ext cx="432262" cy="241558"/>
            </a:xfrm>
            <a:prstGeom prst="rightArrow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EFD6165D-19D5-40FF-96E4-1296C2289294}"/>
                </a:ext>
              </a:extLst>
            </p:cNvPr>
            <p:cNvSpPr/>
            <p:nvPr/>
          </p:nvSpPr>
          <p:spPr>
            <a:xfrm>
              <a:off x="15201805" y="15794457"/>
              <a:ext cx="2451782" cy="128016"/>
            </a:xfrm>
            <a:prstGeom prst="rect">
              <a:avLst/>
            </a:prstGeom>
            <a:solidFill>
              <a:srgbClr val="CCC1DA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55" name="TextBox 754">
              <a:extLst>
                <a:ext uri="{FF2B5EF4-FFF2-40B4-BE49-F238E27FC236}">
                  <a16:creationId xmlns:a16="http://schemas.microsoft.com/office/drawing/2014/main" id="{A8A8DF5E-B4C1-455D-99E6-15F66CC799A4}"/>
                </a:ext>
              </a:extLst>
            </p:cNvPr>
            <p:cNvSpPr txBox="1"/>
            <p:nvPr/>
          </p:nvSpPr>
          <p:spPr>
            <a:xfrm>
              <a:off x="16231327" y="15204246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57" name="TextBox 756">
              <a:extLst>
                <a:ext uri="{FF2B5EF4-FFF2-40B4-BE49-F238E27FC236}">
                  <a16:creationId xmlns:a16="http://schemas.microsoft.com/office/drawing/2014/main" id="{E5B2F416-189B-47B7-BEE2-76813C1D1236}"/>
                </a:ext>
              </a:extLst>
            </p:cNvPr>
            <p:cNvSpPr txBox="1"/>
            <p:nvPr/>
          </p:nvSpPr>
          <p:spPr>
            <a:xfrm>
              <a:off x="13819283" y="15218337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4CB9E03-D97F-4D4D-A131-108E53A1CE5E}"/>
              </a:ext>
            </a:extLst>
          </p:cNvPr>
          <p:cNvGrpSpPr/>
          <p:nvPr/>
        </p:nvGrpSpPr>
        <p:grpSpPr>
          <a:xfrm>
            <a:off x="30376640" y="6153410"/>
            <a:ext cx="4264742" cy="2439551"/>
            <a:chOff x="27441054" y="6191465"/>
            <a:chExt cx="4264742" cy="2439551"/>
          </a:xfrm>
        </p:grpSpPr>
        <p:grpSp>
          <p:nvGrpSpPr>
            <p:cNvPr id="770" name="Group 769">
              <a:extLst>
                <a:ext uri="{FF2B5EF4-FFF2-40B4-BE49-F238E27FC236}">
                  <a16:creationId xmlns:a16="http://schemas.microsoft.com/office/drawing/2014/main" id="{2290F616-5C63-447D-ADA0-4DE5159DFCC0}"/>
                </a:ext>
              </a:extLst>
            </p:cNvPr>
            <p:cNvGrpSpPr/>
            <p:nvPr/>
          </p:nvGrpSpPr>
          <p:grpSpPr>
            <a:xfrm>
              <a:off x="27441054" y="6191465"/>
              <a:ext cx="607894" cy="766478"/>
              <a:chOff x="13680263" y="13607108"/>
              <a:chExt cx="607894" cy="766478"/>
            </a:xfrm>
          </p:grpSpPr>
          <p:sp>
            <p:nvSpPr>
              <p:cNvPr id="797" name="Isosceles Triangle 796">
                <a:extLst>
                  <a:ext uri="{FF2B5EF4-FFF2-40B4-BE49-F238E27FC236}">
                    <a16:creationId xmlns:a16="http://schemas.microsoft.com/office/drawing/2014/main" id="{4C7BD405-4B29-4601-86B4-F6405C3AB822}"/>
                  </a:ext>
                </a:extLst>
              </p:cNvPr>
              <p:cNvSpPr/>
              <p:nvPr/>
            </p:nvSpPr>
            <p:spPr>
              <a:xfrm rot="2700000">
                <a:off x="13784024" y="13770410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8" name="Rectangle 797">
                <a:extLst>
                  <a:ext uri="{FF2B5EF4-FFF2-40B4-BE49-F238E27FC236}">
                    <a16:creationId xmlns:a16="http://schemas.microsoft.com/office/drawing/2014/main" id="{2C62917C-23AE-4A5B-A2AB-76F9F5CE985B}"/>
                  </a:ext>
                </a:extLst>
              </p:cNvPr>
              <p:cNvSpPr/>
              <p:nvPr/>
            </p:nvSpPr>
            <p:spPr>
              <a:xfrm>
                <a:off x="13680264" y="13788370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D4E8E011-7436-4676-A967-991E6F181D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3788369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1" name="Arrow: Right 770">
              <a:extLst>
                <a:ext uri="{FF2B5EF4-FFF2-40B4-BE49-F238E27FC236}">
                  <a16:creationId xmlns:a16="http://schemas.microsoft.com/office/drawing/2014/main" id="{0AE84630-0CCF-4A6F-BAEF-EFFB5E223C8E}"/>
                </a:ext>
              </a:extLst>
            </p:cNvPr>
            <p:cNvSpPr/>
            <p:nvPr/>
          </p:nvSpPr>
          <p:spPr>
            <a:xfrm>
              <a:off x="28292831" y="6556413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2" name="Rectangle 771">
              <a:extLst>
                <a:ext uri="{FF2B5EF4-FFF2-40B4-BE49-F238E27FC236}">
                  <a16:creationId xmlns:a16="http://schemas.microsoft.com/office/drawing/2014/main" id="{65DF66C8-6733-48A0-813E-FE32DEE08DFE}"/>
                </a:ext>
              </a:extLst>
            </p:cNvPr>
            <p:cNvSpPr/>
            <p:nvPr/>
          </p:nvSpPr>
          <p:spPr>
            <a:xfrm>
              <a:off x="28962596" y="6601327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2AD2DD6A-3CAC-44CA-82CE-3AE4A7C942D8}"/>
                </a:ext>
              </a:extLst>
            </p:cNvPr>
            <p:cNvGrpSpPr/>
            <p:nvPr/>
          </p:nvGrpSpPr>
          <p:grpSpPr>
            <a:xfrm>
              <a:off x="27441054" y="6917712"/>
              <a:ext cx="607894" cy="766478"/>
              <a:chOff x="13680263" y="14437769"/>
              <a:chExt cx="607894" cy="766478"/>
            </a:xfrm>
          </p:grpSpPr>
          <p:sp>
            <p:nvSpPr>
              <p:cNvPr id="793" name="Isosceles Triangle 792">
                <a:extLst>
                  <a:ext uri="{FF2B5EF4-FFF2-40B4-BE49-F238E27FC236}">
                    <a16:creationId xmlns:a16="http://schemas.microsoft.com/office/drawing/2014/main" id="{6744CD15-A76A-4485-9F2F-0638E8D0AFBC}"/>
                  </a:ext>
                </a:extLst>
              </p:cNvPr>
              <p:cNvSpPr/>
              <p:nvPr/>
            </p:nvSpPr>
            <p:spPr>
              <a:xfrm rot="2700000">
                <a:off x="13784024" y="1460107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grpSp>
            <p:nvGrpSpPr>
              <p:cNvPr id="794" name="Group 793">
                <a:extLst>
                  <a:ext uri="{FF2B5EF4-FFF2-40B4-BE49-F238E27FC236}">
                    <a16:creationId xmlns:a16="http://schemas.microsoft.com/office/drawing/2014/main" id="{73B419CE-D80B-4E0D-B430-0130C67BBE5A}"/>
                  </a:ext>
                </a:extLst>
              </p:cNvPr>
              <p:cNvGrpSpPr/>
              <p:nvPr/>
            </p:nvGrpSpPr>
            <p:grpSpPr>
              <a:xfrm>
                <a:off x="13680263" y="14619030"/>
                <a:ext cx="585217" cy="585217"/>
                <a:chOff x="13680263" y="14619030"/>
                <a:chExt cx="585217" cy="585217"/>
              </a:xfrm>
            </p:grpSpPr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EE46E8A9-8326-4CF4-A4C0-E3BF51ACFCBA}"/>
                    </a:ext>
                  </a:extLst>
                </p:cNvPr>
                <p:cNvSpPr/>
                <p:nvPr/>
              </p:nvSpPr>
              <p:spPr>
                <a:xfrm>
                  <a:off x="13680264" y="14619031"/>
                  <a:ext cx="585216" cy="585216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800"/>
                </a:p>
              </p:txBody>
            </p:sp>
            <p:cxnSp>
              <p:nvCxnSpPr>
                <p:cNvPr id="796" name="Straight Connector 795">
                  <a:extLst>
                    <a:ext uri="{FF2B5EF4-FFF2-40B4-BE49-F238E27FC236}">
                      <a16:creationId xmlns:a16="http://schemas.microsoft.com/office/drawing/2014/main" id="{A6AAC813-4ECC-4BA5-B2B7-A68814A4E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680263" y="14619030"/>
                  <a:ext cx="585216" cy="585216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74" name="Arrow: Right 773">
              <a:extLst>
                <a:ext uri="{FF2B5EF4-FFF2-40B4-BE49-F238E27FC236}">
                  <a16:creationId xmlns:a16="http://schemas.microsoft.com/office/drawing/2014/main" id="{59737B82-1E42-4FAC-ADB0-1837BEABAE68}"/>
                </a:ext>
              </a:extLst>
            </p:cNvPr>
            <p:cNvSpPr/>
            <p:nvPr/>
          </p:nvSpPr>
          <p:spPr>
            <a:xfrm>
              <a:off x="28292831" y="7282660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75" name="Rectangle 774">
              <a:extLst>
                <a:ext uri="{FF2B5EF4-FFF2-40B4-BE49-F238E27FC236}">
                  <a16:creationId xmlns:a16="http://schemas.microsoft.com/office/drawing/2014/main" id="{5D85FFBE-462D-4626-AC05-715867201DE8}"/>
                </a:ext>
              </a:extLst>
            </p:cNvPr>
            <p:cNvSpPr/>
            <p:nvPr/>
          </p:nvSpPr>
          <p:spPr>
            <a:xfrm>
              <a:off x="28962596" y="7327574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grpSp>
          <p:nvGrpSpPr>
            <p:cNvPr id="777" name="Group 776">
              <a:extLst>
                <a:ext uri="{FF2B5EF4-FFF2-40B4-BE49-F238E27FC236}">
                  <a16:creationId xmlns:a16="http://schemas.microsoft.com/office/drawing/2014/main" id="{280FC34D-38D4-4C68-AAE6-070544CB2173}"/>
                </a:ext>
              </a:extLst>
            </p:cNvPr>
            <p:cNvGrpSpPr/>
            <p:nvPr/>
          </p:nvGrpSpPr>
          <p:grpSpPr>
            <a:xfrm>
              <a:off x="27441054" y="7864538"/>
              <a:ext cx="607894" cy="766478"/>
              <a:chOff x="13680263" y="16022779"/>
              <a:chExt cx="607894" cy="766478"/>
            </a:xfrm>
          </p:grpSpPr>
          <p:sp>
            <p:nvSpPr>
              <p:cNvPr id="786" name="Isosceles Triangle 785">
                <a:extLst>
                  <a:ext uri="{FF2B5EF4-FFF2-40B4-BE49-F238E27FC236}">
                    <a16:creationId xmlns:a16="http://schemas.microsoft.com/office/drawing/2014/main" id="{DBE232C1-1DA6-46DE-BD6E-CEE717990B0C}"/>
                  </a:ext>
                </a:extLst>
              </p:cNvPr>
              <p:cNvSpPr/>
              <p:nvPr/>
            </p:nvSpPr>
            <p:spPr>
              <a:xfrm rot="2700000">
                <a:off x="13784024" y="16186081"/>
                <a:ext cx="667436" cy="340831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790" name="Rectangle 789">
                <a:extLst>
                  <a:ext uri="{FF2B5EF4-FFF2-40B4-BE49-F238E27FC236}">
                    <a16:creationId xmlns:a16="http://schemas.microsoft.com/office/drawing/2014/main" id="{3B8D24FE-FE01-45E2-9E35-DEF4CB61AF32}"/>
                  </a:ext>
                </a:extLst>
              </p:cNvPr>
              <p:cNvSpPr/>
              <p:nvPr/>
            </p:nvSpPr>
            <p:spPr>
              <a:xfrm>
                <a:off x="13680264" y="16204041"/>
                <a:ext cx="585216" cy="585216"/>
              </a:xfrm>
              <a:prstGeom prst="rect">
                <a:avLst/>
              </a:prstGeom>
              <a:noFill/>
              <a:ln w="571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2B3836E6-E66F-4FE2-9A8F-60BD71F202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80263" y="16204040"/>
                <a:ext cx="585216" cy="585216"/>
              </a:xfrm>
              <a:prstGeom prst="line">
                <a:avLst/>
              </a:pr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78" name="Arrow: Right 777">
              <a:extLst>
                <a:ext uri="{FF2B5EF4-FFF2-40B4-BE49-F238E27FC236}">
                  <a16:creationId xmlns:a16="http://schemas.microsoft.com/office/drawing/2014/main" id="{955FC4B0-0671-4586-BC52-10C97E3D24D5}"/>
                </a:ext>
              </a:extLst>
            </p:cNvPr>
            <p:cNvSpPr/>
            <p:nvPr/>
          </p:nvSpPr>
          <p:spPr>
            <a:xfrm>
              <a:off x="28292831" y="8229486"/>
              <a:ext cx="432262" cy="241558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2" name="Rectangle 781">
              <a:extLst>
                <a:ext uri="{FF2B5EF4-FFF2-40B4-BE49-F238E27FC236}">
                  <a16:creationId xmlns:a16="http://schemas.microsoft.com/office/drawing/2014/main" id="{8C06A866-52E4-4342-8C28-3EB315425D87}"/>
                </a:ext>
              </a:extLst>
            </p:cNvPr>
            <p:cNvSpPr/>
            <p:nvPr/>
          </p:nvSpPr>
          <p:spPr>
            <a:xfrm>
              <a:off x="28962596" y="8274400"/>
              <a:ext cx="2743200" cy="128016"/>
            </a:xfrm>
            <a:prstGeom prst="rect">
              <a:avLst/>
            </a:prstGeom>
            <a:solidFill>
              <a:srgbClr val="D99694"/>
            </a:solidFill>
            <a:ln w="5715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783" name="TextBox 782">
              <a:extLst>
                <a:ext uri="{FF2B5EF4-FFF2-40B4-BE49-F238E27FC236}">
                  <a16:creationId xmlns:a16="http://schemas.microsoft.com/office/drawing/2014/main" id="{925D5D99-1AFA-4057-8719-6F2C7F4E15DA}"/>
                </a:ext>
              </a:extLst>
            </p:cNvPr>
            <p:cNvSpPr txBox="1"/>
            <p:nvPr/>
          </p:nvSpPr>
          <p:spPr>
            <a:xfrm>
              <a:off x="30195678" y="7683163"/>
              <a:ext cx="492443" cy="8502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  <p:sp>
          <p:nvSpPr>
            <p:cNvPr id="784" name="TextBox 783">
              <a:extLst>
                <a:ext uri="{FF2B5EF4-FFF2-40B4-BE49-F238E27FC236}">
                  <a16:creationId xmlns:a16="http://schemas.microsoft.com/office/drawing/2014/main" id="{E9731B77-646E-4313-ADEE-F4D4DF7E4505}"/>
                </a:ext>
              </a:extLst>
            </p:cNvPr>
            <p:cNvSpPr txBox="1"/>
            <p:nvPr/>
          </p:nvSpPr>
          <p:spPr>
            <a:xfrm>
              <a:off x="27580074" y="7698280"/>
              <a:ext cx="492443" cy="3264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sz="2000" b="1" dirty="0"/>
                <a:t>…</a:t>
              </a:r>
            </a:p>
          </p:txBody>
        </p:sp>
      </p:grpSp>
      <p:sp>
        <p:nvSpPr>
          <p:cNvPr id="800" name="Arrow: Right 799">
            <a:extLst>
              <a:ext uri="{FF2B5EF4-FFF2-40B4-BE49-F238E27FC236}">
                <a16:creationId xmlns:a16="http://schemas.microsoft.com/office/drawing/2014/main" id="{24D8ECB3-9C15-468C-B70A-A37DA04B3141}"/>
              </a:ext>
            </a:extLst>
          </p:cNvPr>
          <p:cNvSpPr/>
          <p:nvPr/>
        </p:nvSpPr>
        <p:spPr>
          <a:xfrm rot="4868379" flipV="1">
            <a:off x="27087689" y="11232429"/>
            <a:ext cx="672622" cy="29260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2DBCAAB9-BFC6-4727-A16B-ADEED3DE403C}"/>
              </a:ext>
            </a:extLst>
          </p:cNvPr>
          <p:cNvSpPr/>
          <p:nvPr/>
        </p:nvSpPr>
        <p:spPr>
          <a:xfrm>
            <a:off x="25788784" y="8787859"/>
            <a:ext cx="2696306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Rectangle: Rounded Corners 800">
            <a:extLst>
              <a:ext uri="{FF2B5EF4-FFF2-40B4-BE49-F238E27FC236}">
                <a16:creationId xmlns:a16="http://schemas.microsoft.com/office/drawing/2014/main" id="{22C94B62-A726-479E-98FB-DC6117510F78}"/>
              </a:ext>
            </a:extLst>
          </p:cNvPr>
          <p:cNvSpPr/>
          <p:nvPr/>
        </p:nvSpPr>
        <p:spPr>
          <a:xfrm>
            <a:off x="28252439" y="6422573"/>
            <a:ext cx="1333926" cy="208838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Arrow: Right 804">
            <a:extLst>
              <a:ext uri="{FF2B5EF4-FFF2-40B4-BE49-F238E27FC236}">
                <a16:creationId xmlns:a16="http://schemas.microsoft.com/office/drawing/2014/main" id="{C6B8074F-D5AD-46A7-B598-A486CC059F1D}"/>
              </a:ext>
            </a:extLst>
          </p:cNvPr>
          <p:cNvSpPr/>
          <p:nvPr/>
        </p:nvSpPr>
        <p:spPr>
          <a:xfrm rot="5592638" flipV="1">
            <a:off x="27640926" y="10044260"/>
            <a:ext cx="2910592" cy="292608"/>
          </a:xfrm>
          <a:prstGeom prst="rightArrow">
            <a:avLst/>
          </a:prstGeom>
          <a:solidFill>
            <a:srgbClr val="D7E4BD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06" name="Rectangle: Rounded Corners 805">
            <a:extLst>
              <a:ext uri="{FF2B5EF4-FFF2-40B4-BE49-F238E27FC236}">
                <a16:creationId xmlns:a16="http://schemas.microsoft.com/office/drawing/2014/main" id="{A7CBA9AF-EFF6-4D23-91C3-5CA72723A805}"/>
              </a:ext>
            </a:extLst>
          </p:cNvPr>
          <p:cNvSpPr/>
          <p:nvPr/>
        </p:nvSpPr>
        <p:spPr>
          <a:xfrm>
            <a:off x="31133039" y="8816169"/>
            <a:ext cx="2286000" cy="2099033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Arrow: Right 806">
            <a:extLst>
              <a:ext uri="{FF2B5EF4-FFF2-40B4-BE49-F238E27FC236}">
                <a16:creationId xmlns:a16="http://schemas.microsoft.com/office/drawing/2014/main" id="{918D6F14-4230-402E-9DA8-D70D6FF45E1A}"/>
              </a:ext>
            </a:extLst>
          </p:cNvPr>
          <p:cNvSpPr/>
          <p:nvPr/>
        </p:nvSpPr>
        <p:spPr>
          <a:xfrm rot="7676053" flipV="1">
            <a:off x="30671531" y="11264799"/>
            <a:ext cx="795135" cy="292568"/>
          </a:xfrm>
          <a:prstGeom prst="rightArrow">
            <a:avLst/>
          </a:prstGeom>
          <a:solidFill>
            <a:srgbClr val="FCD5B5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11" name="Rectangle: Rounded Corners 810">
            <a:extLst>
              <a:ext uri="{FF2B5EF4-FFF2-40B4-BE49-F238E27FC236}">
                <a16:creationId xmlns:a16="http://schemas.microsoft.com/office/drawing/2014/main" id="{9205FA04-A111-4F3C-B259-C7E8065F6EE3}"/>
              </a:ext>
            </a:extLst>
          </p:cNvPr>
          <p:cNvSpPr/>
          <p:nvPr/>
        </p:nvSpPr>
        <p:spPr>
          <a:xfrm>
            <a:off x="31764259" y="6426275"/>
            <a:ext cx="3016822" cy="2082851"/>
          </a:xfrm>
          <a:prstGeom prst="roundRect">
            <a:avLst>
              <a:gd name="adj" fmla="val 6544"/>
            </a:avLst>
          </a:prstGeom>
          <a:noFill/>
          <a:ln w="3810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Arrow: Right 811">
            <a:extLst>
              <a:ext uri="{FF2B5EF4-FFF2-40B4-BE49-F238E27FC236}">
                <a16:creationId xmlns:a16="http://schemas.microsoft.com/office/drawing/2014/main" id="{251F030E-E7E5-45E9-A29F-B1BE3D1FE78C}"/>
              </a:ext>
            </a:extLst>
          </p:cNvPr>
          <p:cNvSpPr/>
          <p:nvPr/>
        </p:nvSpPr>
        <p:spPr>
          <a:xfrm rot="5759486" flipV="1">
            <a:off x="32722713" y="10005827"/>
            <a:ext cx="2926080" cy="292568"/>
          </a:xfrm>
          <a:prstGeom prst="rightArrow">
            <a:avLst/>
          </a:prstGeom>
          <a:solidFill>
            <a:srgbClr val="D9969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15" name="TextBox 814">
            <a:extLst>
              <a:ext uri="{FF2B5EF4-FFF2-40B4-BE49-F238E27FC236}">
                <a16:creationId xmlns:a16="http://schemas.microsoft.com/office/drawing/2014/main" id="{712AC823-D5E4-434C-93AC-6135E5904490}"/>
              </a:ext>
            </a:extLst>
          </p:cNvPr>
          <p:cNvSpPr txBox="1"/>
          <p:nvPr/>
        </p:nvSpPr>
        <p:spPr>
          <a:xfrm>
            <a:off x="35128656" y="7049962"/>
            <a:ext cx="8347817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4963" indent="-3349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Double-centering the z matrix: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the correlation magnitudes of regions</a:t>
            </a:r>
          </a:p>
          <a:p>
            <a:pPr marL="334963" indent="-3349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Centering: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effects from the magnitudes</a:t>
            </a:r>
          </a:p>
          <a:p>
            <a:pPr marL="334963" indent="-3349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Normalization: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exclude units</a:t>
            </a:r>
          </a:p>
          <a:p>
            <a:pPr marL="334963" indent="-33496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537349"/>
                </a:solidFill>
                <a:latin typeface="Helvetica"/>
                <a:cs typeface="Helvetica"/>
              </a:rPr>
              <a:t>MFA-normalization: </a:t>
            </a: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equalize contribution to the first component</a:t>
            </a:r>
            <a:endParaRPr lang="en-US" sz="3200" b="1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537349"/>
              </a:solidFill>
              <a:latin typeface="Helvetica"/>
              <a:cs typeface="Helvetica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4A0977D5-B5E9-480F-A6B1-231AAE81078A}"/>
              </a:ext>
            </a:extLst>
          </p:cNvPr>
          <p:cNvSpPr txBox="1"/>
          <p:nvPr/>
        </p:nvSpPr>
        <p:spPr>
          <a:xfrm>
            <a:off x="388359" y="23976440"/>
            <a:ext cx="99348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Midnight Scan Club (MSC; </a:t>
            </a:r>
            <a:r>
              <a:rPr lang="en-US" sz="2800" b="1" dirty="0">
                <a:solidFill>
                  <a:srgbClr val="537349"/>
                </a:solidFill>
                <a:latin typeface="Helvetica"/>
                <a:cs typeface="Helvetica"/>
              </a:rPr>
              <a:t>Gordon et al, 2017</a:t>
            </a: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Resting-state fMRI (30 minutes)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 participants x 10 sessions</a:t>
            </a:r>
          </a:p>
          <a:p>
            <a:pPr marL="981075" lvl="1" indent="-423863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Subject-specific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parcellation</a:t>
            </a:r>
            <a:r>
              <a:rPr lang="en-US" sz="3600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US" sz="3600" u="sng" dirty="0">
                <a:solidFill>
                  <a:srgbClr val="537349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networks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DC4348-20D0-4E35-8C8D-2BDF35E18C1F}"/>
              </a:ext>
            </a:extLst>
          </p:cNvPr>
          <p:cNvSpPr txBox="1"/>
          <p:nvPr/>
        </p:nvSpPr>
        <p:spPr>
          <a:xfrm>
            <a:off x="25187237" y="6463849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EC4C540-60FA-4CC9-B3F4-37F1E5E0D90E}"/>
              </a:ext>
            </a:extLst>
          </p:cNvPr>
          <p:cNvSpPr txBox="1"/>
          <p:nvPr/>
        </p:nvSpPr>
        <p:spPr>
          <a:xfrm>
            <a:off x="25187237" y="7125537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A800A4A-1ACE-46D4-B237-BC71806035F9}"/>
              </a:ext>
            </a:extLst>
          </p:cNvPr>
          <p:cNvSpPr txBox="1"/>
          <p:nvPr/>
        </p:nvSpPr>
        <p:spPr>
          <a:xfrm>
            <a:off x="25115904" y="8134231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68BB319B-B69C-40BF-90FD-04164C328688}"/>
              </a:ext>
            </a:extLst>
          </p:cNvPr>
          <p:cNvSpPr txBox="1"/>
          <p:nvPr/>
        </p:nvSpPr>
        <p:spPr>
          <a:xfrm>
            <a:off x="25624217" y="1217919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5273B409-EC06-4A9D-B597-B7EABE545FFE}"/>
              </a:ext>
            </a:extLst>
          </p:cNvPr>
          <p:cNvSpPr txBox="1"/>
          <p:nvPr/>
        </p:nvSpPr>
        <p:spPr>
          <a:xfrm>
            <a:off x="25624217" y="12440733"/>
            <a:ext cx="1311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2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DE12251-A739-450B-A4D2-696DAC0F6935}"/>
              </a:ext>
            </a:extLst>
          </p:cNvPr>
          <p:cNvSpPr txBox="1"/>
          <p:nvPr/>
        </p:nvSpPr>
        <p:spPr>
          <a:xfrm>
            <a:off x="25552884" y="13087290"/>
            <a:ext cx="14542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Session 10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9686F73B-D6B9-46FF-9052-742DA1A813C0}"/>
              </a:ext>
            </a:extLst>
          </p:cNvPr>
          <p:cNvSpPr txBox="1"/>
          <p:nvPr/>
        </p:nvSpPr>
        <p:spPr>
          <a:xfrm>
            <a:off x="26033785" y="12807752"/>
            <a:ext cx="492443" cy="32646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000" b="1" dirty="0"/>
              <a:t>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F9FE79-5B6D-FC4C-813B-2708B6FEF90F}"/>
              </a:ext>
            </a:extLst>
          </p:cNvPr>
          <p:cNvGrpSpPr/>
          <p:nvPr/>
        </p:nvGrpSpPr>
        <p:grpSpPr>
          <a:xfrm>
            <a:off x="347724" y="29082103"/>
            <a:ext cx="9879988" cy="3385838"/>
            <a:chOff x="319366" y="28033804"/>
            <a:chExt cx="9879988" cy="3385838"/>
          </a:xfrm>
        </p:grpSpPr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40C60CC8-2A12-400B-BD63-77195F7C7162}"/>
                </a:ext>
              </a:extLst>
            </p:cNvPr>
            <p:cNvSpPr/>
            <p:nvPr/>
          </p:nvSpPr>
          <p:spPr>
            <a:xfrm>
              <a:off x="6365866" y="28832474"/>
              <a:ext cx="180616" cy="194386"/>
            </a:xfrm>
            <a:prstGeom prst="rect">
              <a:avLst/>
            </a:prstGeom>
            <a:solidFill>
              <a:srgbClr val="46AAC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C7C99D7D-3AD7-462E-B2B1-186CB9B6E50E}"/>
                </a:ext>
              </a:extLst>
            </p:cNvPr>
            <p:cNvSpPr txBox="1"/>
            <p:nvPr/>
          </p:nvSpPr>
          <p:spPr>
            <a:xfrm>
              <a:off x="534662" y="30219313"/>
              <a:ext cx="966469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Extract time series and create correlation matrix for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session</a:t>
              </a: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 of </a:t>
              </a:r>
              <a:r>
                <a:rPr lang="en-US" sz="3600" u="sng" dirty="0">
                  <a:solidFill>
                    <a:srgbClr val="537349"/>
                  </a:solidFill>
                  <a:latin typeface="Helvetica"/>
                  <a:cs typeface="Helvetica"/>
                </a:rPr>
                <a:t>each subject</a:t>
              </a:r>
              <a:r>
                <a:rPr lang="en-US" sz="3600" dirty="0">
                  <a:solidFill>
                    <a:srgbClr val="537349"/>
                  </a:solidFill>
                  <a:latin typeface="Helvetica"/>
                  <a:cs typeface="Helvetica"/>
                </a:rPr>
                <a:t>.</a:t>
              </a:r>
            </a:p>
          </p:txBody>
        </p:sp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B92E9582-0FA5-4108-AE24-84C3FBE5E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366" y="28459152"/>
              <a:ext cx="2429362" cy="153252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C107C5D-B4A7-490C-AAA9-5587B4ABF591}"/>
                </a:ext>
              </a:extLst>
            </p:cNvPr>
            <p:cNvGrpSpPr/>
            <p:nvPr/>
          </p:nvGrpSpPr>
          <p:grpSpPr>
            <a:xfrm>
              <a:off x="5766171" y="28033804"/>
              <a:ext cx="2349647" cy="1593974"/>
              <a:chOff x="19481689" y="12193037"/>
              <a:chExt cx="2349647" cy="1593974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B32EAC8A-2564-4750-932F-BA0738F9C1D3}"/>
                  </a:ext>
                </a:extLst>
              </p:cNvPr>
              <p:cNvSpPr txBox="1"/>
              <p:nvPr/>
            </p:nvSpPr>
            <p:spPr>
              <a:xfrm>
                <a:off x="19481689" y="12193037"/>
                <a:ext cx="234964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 Neue"/>
                    <a:cs typeface="Helvetica Neue"/>
                  </a:rPr>
                  <a:t>Cross correlation </a:t>
                </a:r>
                <a:r>
                  <a:rPr lang="en-US" sz="2000" dirty="0">
                    <a:latin typeface="Helvetica" panose="020B0604020202020204" pitchFamily="34" charset="0"/>
                    <a:cs typeface="Helvetica" panose="020B0604020202020204" pitchFamily="34" charset="0"/>
                  </a:rPr>
                  <a:t>between</a:t>
                </a:r>
                <a:r>
                  <a:rPr lang="en-US" sz="2000" dirty="0">
                    <a:latin typeface="Helvetica Neue"/>
                    <a:cs typeface="Helvetica Neue"/>
                  </a:rPr>
                  <a:t> parcels</a:t>
                </a:r>
              </a:p>
            </p:txBody>
          </p: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755F8C32-7564-426E-95E3-BB7856C39C9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0081384" y="12991707"/>
                <a:ext cx="795302" cy="795304"/>
                <a:chOff x="6435165" y="4883064"/>
                <a:chExt cx="426609" cy="426609"/>
              </a:xfrm>
            </p:grpSpPr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C25B572D-9399-427A-B123-A36754FF71A6}"/>
                    </a:ext>
                  </a:extLst>
                </p:cNvPr>
                <p:cNvSpPr/>
                <p:nvPr/>
              </p:nvSpPr>
              <p:spPr>
                <a:xfrm>
                  <a:off x="6435165" y="4883064"/>
                  <a:ext cx="426609" cy="426609"/>
                </a:xfrm>
                <a:prstGeom prst="rect">
                  <a:avLst/>
                </a:prstGeom>
                <a:noFill/>
                <a:ln w="57150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2D097B38-84E9-43A0-B7D0-8A8A60E4F2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35166" y="4883064"/>
                  <a:ext cx="424456" cy="426609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83" name="Arrow: Right 182">
              <a:extLst>
                <a:ext uri="{FF2B5EF4-FFF2-40B4-BE49-F238E27FC236}">
                  <a16:creationId xmlns:a16="http://schemas.microsoft.com/office/drawing/2014/main" id="{71C18C34-3930-470D-950F-70D392B11285}"/>
                </a:ext>
              </a:extLst>
            </p:cNvPr>
            <p:cNvSpPr/>
            <p:nvPr/>
          </p:nvSpPr>
          <p:spPr>
            <a:xfrm>
              <a:off x="7334448" y="29079214"/>
              <a:ext cx="489676" cy="23399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2F3ADB7F-8818-46A7-876B-05E9628F9522}"/>
                </a:ext>
              </a:extLst>
            </p:cNvPr>
            <p:cNvSpPr txBox="1"/>
            <p:nvPr/>
          </p:nvSpPr>
          <p:spPr>
            <a:xfrm>
              <a:off x="8052723" y="28807791"/>
              <a:ext cx="1884735" cy="707886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Helvetica" panose="020B0604020202020204" pitchFamily="34" charset="0"/>
                  <a:cs typeface="Helvetica" panose="020B0604020202020204" pitchFamily="34" charset="0"/>
                </a:rPr>
                <a:t>Fisher’s Z transformation</a:t>
              </a:r>
            </a:p>
          </p:txBody>
        </p:sp>
        <p:grpSp>
          <p:nvGrpSpPr>
            <p:cNvPr id="465" name="Group 464">
              <a:extLst>
                <a:ext uri="{FF2B5EF4-FFF2-40B4-BE49-F238E27FC236}">
                  <a16:creationId xmlns:a16="http://schemas.microsoft.com/office/drawing/2014/main" id="{37E9953F-C157-40AE-BCD8-634C8C346BF5}"/>
                </a:ext>
              </a:extLst>
            </p:cNvPr>
            <p:cNvGrpSpPr/>
            <p:nvPr/>
          </p:nvGrpSpPr>
          <p:grpSpPr>
            <a:xfrm>
              <a:off x="2428013" y="28036498"/>
              <a:ext cx="3909948" cy="2102180"/>
              <a:chOff x="26205374" y="12457588"/>
              <a:chExt cx="3909948" cy="2102180"/>
            </a:xfrm>
          </p:grpSpPr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AB3942F-D552-4700-BD09-4929480FE5A8}"/>
                  </a:ext>
                </a:extLst>
              </p:cNvPr>
              <p:cNvGrpSpPr/>
              <p:nvPr/>
            </p:nvGrpSpPr>
            <p:grpSpPr>
              <a:xfrm>
                <a:off x="26205374" y="12457588"/>
                <a:ext cx="3370312" cy="2102180"/>
                <a:chOff x="2852983" y="-482713"/>
                <a:chExt cx="4560177" cy="2102180"/>
              </a:xfrm>
            </p:grpSpPr>
            <p:grpSp>
              <p:nvGrpSpPr>
                <p:cNvPr id="153" name="Group 152">
                  <a:extLst>
                    <a:ext uri="{FF2B5EF4-FFF2-40B4-BE49-F238E27FC236}">
                      <a16:creationId xmlns:a16="http://schemas.microsoft.com/office/drawing/2014/main" id="{A4117F14-8C4A-40E8-AEC4-8A1D47C0A196}"/>
                    </a:ext>
                  </a:extLst>
                </p:cNvPr>
                <p:cNvGrpSpPr/>
                <p:nvPr/>
              </p:nvGrpSpPr>
              <p:grpSpPr>
                <a:xfrm>
                  <a:off x="2852983" y="211593"/>
                  <a:ext cx="4203523" cy="1090988"/>
                  <a:chOff x="3333741" y="141543"/>
                  <a:chExt cx="3301047" cy="961089"/>
                </a:xfrm>
              </p:grpSpPr>
              <p:pic>
                <p:nvPicPr>
                  <p:cNvPr id="156" name="Picture 155">
                    <a:extLst>
                      <a:ext uri="{FF2B5EF4-FFF2-40B4-BE49-F238E27FC236}">
                        <a16:creationId xmlns:a16="http://schemas.microsoft.com/office/drawing/2014/main" id="{21FA6962-5267-43FF-9F07-885DBFAD553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022698" y="141543"/>
                    <a:ext cx="2612090" cy="961089"/>
                  </a:xfrm>
                  <a:prstGeom prst="rect">
                    <a:avLst/>
                  </a:prstGeom>
                </p:spPr>
              </p:pic>
              <p:cxnSp>
                <p:nvCxnSpPr>
                  <p:cNvPr id="158" name="Straight Connector 157">
                    <a:extLst>
                      <a:ext uri="{FF2B5EF4-FFF2-40B4-BE49-F238E27FC236}">
                        <a16:creationId xmlns:a16="http://schemas.microsoft.com/office/drawing/2014/main" id="{AB67EF72-ED76-4196-A1A8-949642D4D119}"/>
                      </a:ext>
                    </a:extLst>
                  </p:cNvPr>
                  <p:cNvCxnSpPr/>
                  <p:nvPr/>
                </p:nvCxnSpPr>
                <p:spPr>
                  <a:xfrm>
                    <a:off x="3333741" y="594072"/>
                    <a:ext cx="804399" cy="401481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Straight Connector 158">
                    <a:extLst>
                      <a:ext uri="{FF2B5EF4-FFF2-40B4-BE49-F238E27FC236}">
                        <a16:creationId xmlns:a16="http://schemas.microsoft.com/office/drawing/2014/main" id="{36065F1B-3013-40A5-85F1-0D6EB76FC2A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82005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0" name="Straight Connector 159">
                    <a:extLst>
                      <a:ext uri="{FF2B5EF4-FFF2-40B4-BE49-F238E27FC236}">
                        <a16:creationId xmlns:a16="http://schemas.microsoft.com/office/drawing/2014/main" id="{B5456CD0-F86C-4844-87D4-430B04EA714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4138141" y="1001348"/>
                    <a:ext cx="2427341" cy="2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1" name="Straight Connector 160">
                    <a:extLst>
                      <a:ext uri="{FF2B5EF4-FFF2-40B4-BE49-F238E27FC236}">
                        <a16:creationId xmlns:a16="http://schemas.microsoft.com/office/drawing/2014/main" id="{FDF9FE77-D163-4A12-8EE2-3E68A229AFAD}"/>
                      </a:ext>
                    </a:extLst>
                  </p:cNvPr>
                  <p:cNvCxnSpPr/>
                  <p:nvPr/>
                </p:nvCxnSpPr>
                <p:spPr>
                  <a:xfrm>
                    <a:off x="4138141" y="185913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Straight Connector 161">
                    <a:extLst>
                      <a:ext uri="{FF2B5EF4-FFF2-40B4-BE49-F238E27FC236}">
                        <a16:creationId xmlns:a16="http://schemas.microsoft.com/office/drawing/2014/main" id="{6C1C6435-125E-4E9C-8468-8ABD4A01C322}"/>
                      </a:ext>
                    </a:extLst>
                  </p:cNvPr>
                  <p:cNvCxnSpPr/>
                  <p:nvPr/>
                </p:nvCxnSpPr>
                <p:spPr>
                  <a:xfrm>
                    <a:off x="6572185" y="182694"/>
                    <a:ext cx="0" cy="816765"/>
                  </a:xfrm>
                  <a:prstGeom prst="line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0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Straight Connector 156">
                    <a:extLst>
                      <a:ext uri="{FF2B5EF4-FFF2-40B4-BE49-F238E27FC236}">
                        <a16:creationId xmlns:a16="http://schemas.microsoft.com/office/drawing/2014/main" id="{0975EF33-7601-4B16-8689-5AE631B90E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345364" y="197356"/>
                    <a:ext cx="796838" cy="393722"/>
                  </a:xfrm>
                  <a:prstGeom prst="line">
                    <a:avLst/>
                  </a:prstGeom>
                  <a:ln w="28575" cmpd="sng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A172655E-C982-4504-A2B2-23D1A59FA4A5}"/>
                    </a:ext>
                  </a:extLst>
                </p:cNvPr>
                <p:cNvSpPr txBox="1"/>
                <p:nvPr/>
              </p:nvSpPr>
              <p:spPr>
                <a:xfrm>
                  <a:off x="3222540" y="-482713"/>
                  <a:ext cx="419062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Parcel’s mean time series during resting-state scan</a:t>
                  </a:r>
                </a:p>
              </p:txBody>
            </p:sp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B1EC0982-BA9C-460D-B43F-17B8725337FC}"/>
                    </a:ext>
                  </a:extLst>
                </p:cNvPr>
                <p:cNvSpPr txBox="1"/>
                <p:nvPr/>
              </p:nvSpPr>
              <p:spPr>
                <a:xfrm>
                  <a:off x="4682244" y="1219357"/>
                  <a:ext cx="148106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latin typeface="Helvetica Neue"/>
                      <a:cs typeface="Helvetica Neue"/>
                    </a:rPr>
                    <a:t>Frames</a:t>
                  </a:r>
                </a:p>
              </p:txBody>
            </p:sp>
          </p:grp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BA74E72B-9103-44FD-9668-521AC12D79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256998" y="13447950"/>
                <a:ext cx="857889" cy="667125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190612C5-AE2F-46C4-AB10-CE0EDE4F5F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253778" y="13209380"/>
                <a:ext cx="861544" cy="61748"/>
              </a:xfrm>
              <a:prstGeom prst="line">
                <a:avLst/>
              </a:prstGeom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3" name="Snip Single Corner Rectangle 192">
            <a:extLst>
              <a:ext uri="{FF2B5EF4-FFF2-40B4-BE49-F238E27FC236}">
                <a16:creationId xmlns:a16="http://schemas.microsoft.com/office/drawing/2014/main" id="{DBADEC92-33A3-234A-8B67-A465E385AD9B}"/>
              </a:ext>
            </a:extLst>
          </p:cNvPr>
          <p:cNvSpPr/>
          <p:nvPr/>
        </p:nvSpPr>
        <p:spPr>
          <a:xfrm>
            <a:off x="296837" y="22788853"/>
            <a:ext cx="10032192" cy="9848060"/>
          </a:xfrm>
          <a:prstGeom prst="snip1Rect">
            <a:avLst>
              <a:gd name="adj" fmla="val 8698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pic>
        <p:nvPicPr>
          <p:cNvPr id="190" name="Picture 6" descr="Logo dallas ">
            <a:extLst>
              <a:ext uri="{FF2B5EF4-FFF2-40B4-BE49-F238E27FC236}">
                <a16:creationId xmlns:a16="http://schemas.microsoft.com/office/drawing/2014/main" id="{7542FF17-43AE-194D-B7CF-C19079F7F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30" y="2704020"/>
            <a:ext cx="6518125" cy="158335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8560356D-471E-6A4A-A90B-7EAB47BB33B5}"/>
              </a:ext>
            </a:extLst>
          </p:cNvPr>
          <p:cNvSpPr txBox="1"/>
          <p:nvPr/>
        </p:nvSpPr>
        <p:spPr>
          <a:xfrm>
            <a:off x="2265430" y="22860000"/>
            <a:ext cx="6215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2. Resting-state data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1E5FE576-25BD-7E47-9FFB-30E358779288}"/>
              </a:ext>
            </a:extLst>
          </p:cNvPr>
          <p:cNvCxnSpPr>
            <a:cxnSpLocks/>
          </p:cNvCxnSpPr>
          <p:nvPr/>
        </p:nvCxnSpPr>
        <p:spPr>
          <a:xfrm>
            <a:off x="352192" y="23698200"/>
            <a:ext cx="9875520" cy="24862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C247E8D-714B-E446-AEB3-7D52B270B58E}"/>
              </a:ext>
            </a:extLst>
          </p:cNvPr>
          <p:cNvGrpSpPr/>
          <p:nvPr/>
        </p:nvGrpSpPr>
        <p:grpSpPr>
          <a:xfrm>
            <a:off x="709525" y="26751128"/>
            <a:ext cx="4472075" cy="1960117"/>
            <a:chOff x="418023" y="26979790"/>
            <a:chExt cx="4472075" cy="196011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51A665-3191-6347-BEC2-CBAEA530A8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418023" y="27317670"/>
              <a:ext cx="2229934" cy="153619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348D24E-2638-E740-ADC7-1B0AD285A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9" t="-649" r="54649" b="50000"/>
            <a:stretch/>
          </p:blipFill>
          <p:spPr>
            <a:xfrm>
              <a:off x="2571505" y="27317670"/>
              <a:ext cx="2229934" cy="1536192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1B36F1F5-2BF5-A444-BB0F-19C6ADE12644}"/>
                </a:ext>
              </a:extLst>
            </p:cNvPr>
            <p:cNvSpPr/>
            <p:nvPr/>
          </p:nvSpPr>
          <p:spPr>
            <a:xfrm>
              <a:off x="420315" y="26979790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8B0266D-6307-4544-8D43-BA1607E32C7E}"/>
                </a:ext>
              </a:extLst>
            </p:cNvPr>
            <p:cNvSpPr txBox="1"/>
            <p:nvPr/>
          </p:nvSpPr>
          <p:spPr>
            <a:xfrm>
              <a:off x="1905993" y="28539797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MSC01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F7378E10-B1BA-F54F-B92F-9AC1421A92CC}"/>
                </a:ext>
              </a:extLst>
            </p:cNvPr>
            <p:cNvSpPr txBox="1"/>
            <p:nvPr/>
          </p:nvSpPr>
          <p:spPr>
            <a:xfrm>
              <a:off x="727819" y="26985633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B3184035-E59A-EA4B-9485-5E6F00DD0F0A}"/>
                </a:ext>
              </a:extLst>
            </p:cNvPr>
            <p:cNvSpPr txBox="1"/>
            <p:nvPr/>
          </p:nvSpPr>
          <p:spPr>
            <a:xfrm>
              <a:off x="2829589" y="26979790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7278BDD-06F9-1548-BB1A-5D5024144017}"/>
              </a:ext>
            </a:extLst>
          </p:cNvPr>
          <p:cNvGrpSpPr/>
          <p:nvPr/>
        </p:nvGrpSpPr>
        <p:grpSpPr>
          <a:xfrm>
            <a:off x="5354467" y="26746200"/>
            <a:ext cx="4469783" cy="1960117"/>
            <a:chOff x="5354467" y="26974862"/>
            <a:chExt cx="4469783" cy="196011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78F4AC3-6B05-384B-8C85-D7DA662ADB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10" r="55858" b="50000"/>
            <a:stretch/>
          </p:blipFill>
          <p:spPr>
            <a:xfrm>
              <a:off x="7593056" y="27317670"/>
              <a:ext cx="2190292" cy="153619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43196D-8DF2-C842-9E24-7A9CC31A8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17" r="55663" b="50114"/>
            <a:stretch/>
          </p:blipFill>
          <p:spPr>
            <a:xfrm>
              <a:off x="5373012" y="27317670"/>
              <a:ext cx="2223040" cy="1536192"/>
            </a:xfrm>
            <a:prstGeom prst="rect">
              <a:avLst/>
            </a:prstGeom>
          </p:spPr>
        </p:pic>
        <p:sp>
          <p:nvSpPr>
            <p:cNvPr id="209" name="Rounded Rectangle 208">
              <a:extLst>
                <a:ext uri="{FF2B5EF4-FFF2-40B4-BE49-F238E27FC236}">
                  <a16:creationId xmlns:a16="http://schemas.microsoft.com/office/drawing/2014/main" id="{D113EFE0-B8E6-F24A-8F88-617713E5A4E0}"/>
                </a:ext>
              </a:extLst>
            </p:cNvPr>
            <p:cNvSpPr/>
            <p:nvPr/>
          </p:nvSpPr>
          <p:spPr>
            <a:xfrm>
              <a:off x="5354467" y="26974862"/>
              <a:ext cx="4469783" cy="1931435"/>
            </a:xfrm>
            <a:prstGeom prst="roundRect">
              <a:avLst>
                <a:gd name="adj" fmla="val 5437"/>
              </a:avLst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89108303-F13C-E047-AD4F-6C51FB40E56F}"/>
                </a:ext>
              </a:extLst>
            </p:cNvPr>
            <p:cNvSpPr txBox="1"/>
            <p:nvPr/>
          </p:nvSpPr>
          <p:spPr>
            <a:xfrm>
              <a:off x="6840145" y="28534869"/>
              <a:ext cx="1170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MSC07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C0F3DC9-3ED6-6C43-9B3D-16FAD4C7E20B}"/>
                </a:ext>
              </a:extLst>
            </p:cNvPr>
            <p:cNvSpPr txBox="1"/>
            <p:nvPr/>
          </p:nvSpPr>
          <p:spPr>
            <a:xfrm>
              <a:off x="5661971" y="26980705"/>
              <a:ext cx="17114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Parcellation</a:t>
              </a:r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792C9894-38CA-3E48-9EE5-91EFCE24B5AD}"/>
                </a:ext>
              </a:extLst>
            </p:cNvPr>
            <p:cNvSpPr txBox="1"/>
            <p:nvPr/>
          </p:nvSpPr>
          <p:spPr>
            <a:xfrm>
              <a:off x="7763741" y="26974862"/>
              <a:ext cx="18297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Sub-networks</a:t>
              </a:r>
            </a:p>
          </p:txBody>
        </p:sp>
      </p:grp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68C47289-785A-2D42-BFAD-B834F1DF9FBE}"/>
              </a:ext>
            </a:extLst>
          </p:cNvPr>
          <p:cNvCxnSpPr>
            <a:cxnSpLocks/>
          </p:cNvCxnSpPr>
          <p:nvPr/>
        </p:nvCxnSpPr>
        <p:spPr>
          <a:xfrm>
            <a:off x="1519753" y="28698517"/>
            <a:ext cx="135941" cy="69250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2FCD23B-7AC0-114C-B172-C4BF02CE263E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6" b="56123"/>
          <a:stretch/>
        </p:blipFill>
        <p:spPr>
          <a:xfrm>
            <a:off x="10558372" y="6343357"/>
            <a:ext cx="13194335" cy="249584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CD7A8BA-843D-49EC-A9C0-06824142BFF6}"/>
              </a:ext>
            </a:extLst>
          </p:cNvPr>
          <p:cNvGrpSpPr/>
          <p:nvPr/>
        </p:nvGrpSpPr>
        <p:grpSpPr>
          <a:xfrm>
            <a:off x="10799752" y="11441246"/>
            <a:ext cx="12860479" cy="614767"/>
            <a:chOff x="10795591" y="9578300"/>
            <a:chExt cx="11133285" cy="614767"/>
          </a:xfrm>
        </p:grpSpPr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0DE36BF-B235-8344-A9F2-8E523F7730CB}"/>
                </a:ext>
              </a:extLst>
            </p:cNvPr>
            <p:cNvSpPr txBox="1"/>
            <p:nvPr/>
          </p:nvSpPr>
          <p:spPr>
            <a:xfrm>
              <a:off x="10979194" y="9909784"/>
              <a:ext cx="7261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Default</a:t>
              </a: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2C6C77A6-EAD4-C64A-864D-5F06301975D2}"/>
                </a:ext>
              </a:extLst>
            </p:cNvPr>
            <p:cNvSpPr txBox="1"/>
            <p:nvPr/>
          </p:nvSpPr>
          <p:spPr>
            <a:xfrm>
              <a:off x="15307026" y="9909784"/>
              <a:ext cx="11215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Ventral attention</a:t>
              </a:r>
            </a:p>
          </p:txBody>
        </p:sp>
        <p:sp>
          <p:nvSpPr>
            <p:cNvPr id="250" name="TextBox 249">
              <a:extLst>
                <a:ext uri="{FF2B5EF4-FFF2-40B4-BE49-F238E27FC236}">
                  <a16:creationId xmlns:a16="http://schemas.microsoft.com/office/drawing/2014/main" id="{0F317924-11B5-A441-8C8F-DA64D769BC87}"/>
                </a:ext>
              </a:extLst>
            </p:cNvPr>
            <p:cNvSpPr txBox="1"/>
            <p:nvPr/>
          </p:nvSpPr>
          <p:spPr>
            <a:xfrm>
              <a:off x="11678887" y="9909784"/>
              <a:ext cx="6270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Visual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2AC10845-1038-FE44-B713-1D1CB98B6CFF}"/>
                </a:ext>
              </a:extLst>
            </p:cNvPr>
            <p:cNvSpPr txBox="1"/>
            <p:nvPr/>
          </p:nvSpPr>
          <p:spPr>
            <a:xfrm>
              <a:off x="18359375" y="9909784"/>
              <a:ext cx="13199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Hand somato-motor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3A7FA433-AD8F-5F4D-B8E6-C594A0676C9C}"/>
                </a:ext>
              </a:extLst>
            </p:cNvPr>
            <p:cNvSpPr txBox="1"/>
            <p:nvPr/>
          </p:nvSpPr>
          <p:spPr>
            <a:xfrm>
              <a:off x="19789060" y="9909784"/>
              <a:ext cx="137966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Mouth somato-motor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B96BAF87-FF2D-A94E-9F84-34015D70B3D9}"/>
                </a:ext>
              </a:extLst>
            </p:cNvPr>
            <p:cNvSpPr txBox="1"/>
            <p:nvPr/>
          </p:nvSpPr>
          <p:spPr>
            <a:xfrm>
              <a:off x="12338549" y="9909784"/>
              <a:ext cx="17663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Frontal-parietal control</a:t>
              </a:r>
            </a:p>
          </p:txBody>
        </p:sp>
        <p:sp>
          <p:nvSpPr>
            <p:cNvPr id="232" name="Rectangle 231">
              <a:extLst>
                <a:ext uri="{FF2B5EF4-FFF2-40B4-BE49-F238E27FC236}">
                  <a16:creationId xmlns:a16="http://schemas.microsoft.com/office/drawing/2014/main" id="{6A3CD83D-27CE-3F49-A488-6D98316FEB31}"/>
                </a:ext>
              </a:extLst>
            </p:cNvPr>
            <p:cNvSpPr/>
            <p:nvPr/>
          </p:nvSpPr>
          <p:spPr>
            <a:xfrm>
              <a:off x="16483807" y="9949439"/>
              <a:ext cx="152099" cy="173736"/>
            </a:xfrm>
            <a:prstGeom prst="rect">
              <a:avLst/>
            </a:prstGeom>
            <a:solidFill>
              <a:srgbClr val="800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8001C0BF-6140-AA4A-AFA1-945E51C05D9E}"/>
                </a:ext>
              </a:extLst>
            </p:cNvPr>
            <p:cNvSpPr/>
            <p:nvPr/>
          </p:nvSpPr>
          <p:spPr>
            <a:xfrm>
              <a:off x="21145852" y="9949439"/>
              <a:ext cx="152099" cy="173736"/>
            </a:xfrm>
            <a:prstGeom prst="rect">
              <a:avLst/>
            </a:prstGeom>
            <a:solidFill>
              <a:srgbClr val="FF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AD4E126F-79B7-3D4E-8EDE-599D3275D79D}"/>
                </a:ext>
              </a:extLst>
            </p:cNvPr>
            <p:cNvSpPr/>
            <p:nvPr/>
          </p:nvSpPr>
          <p:spPr>
            <a:xfrm>
              <a:off x="11558082" y="9949439"/>
              <a:ext cx="152099" cy="173736"/>
            </a:xfrm>
            <a:prstGeom prst="rect">
              <a:avLst/>
            </a:prstGeom>
            <a:solidFill>
              <a:srgbClr val="0000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B9340DDE-88AA-F144-A7DD-62597CE4BACA}"/>
                </a:ext>
              </a:extLst>
            </p:cNvPr>
            <p:cNvSpPr/>
            <p:nvPr/>
          </p:nvSpPr>
          <p:spPr>
            <a:xfrm>
              <a:off x="18238569" y="9949439"/>
              <a:ext cx="152099" cy="173736"/>
            </a:xfrm>
            <a:prstGeom prst="rect">
              <a:avLst/>
            </a:prstGeom>
            <a:solidFill>
              <a:srgbClr val="00FFFF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3228BA6-916C-B647-930D-A04EB04FC459}"/>
                </a:ext>
              </a:extLst>
            </p:cNvPr>
            <p:cNvSpPr/>
            <p:nvPr/>
          </p:nvSpPr>
          <p:spPr>
            <a:xfrm>
              <a:off x="19668254" y="9949439"/>
              <a:ext cx="152099" cy="173736"/>
            </a:xfrm>
            <a:prstGeom prst="rect">
              <a:avLst/>
            </a:prstGeom>
            <a:solidFill>
              <a:srgbClr val="FF8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C75F1B03-3EE7-EB49-B80B-4F4C9A140E8E}"/>
                </a:ext>
              </a:extLst>
            </p:cNvPr>
            <p:cNvSpPr/>
            <p:nvPr/>
          </p:nvSpPr>
          <p:spPr>
            <a:xfrm>
              <a:off x="13932863" y="9949439"/>
              <a:ext cx="152099" cy="173736"/>
            </a:xfrm>
            <a:prstGeom prst="rect">
              <a:avLst/>
            </a:prstGeom>
            <a:solidFill>
              <a:srgbClr val="00DC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C918CA72-2880-4040-A435-216997AEA497}"/>
                </a:ext>
              </a:extLst>
            </p:cNvPr>
            <p:cNvSpPr/>
            <p:nvPr/>
          </p:nvSpPr>
          <p:spPr>
            <a:xfrm>
              <a:off x="10858389" y="9949439"/>
              <a:ext cx="152099" cy="173736"/>
            </a:xfrm>
            <a:prstGeom prst="rect">
              <a:avLst/>
            </a:prstGeom>
            <a:solidFill>
              <a:srgbClr val="FF00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F7159DD2-F417-6B4D-880C-B8084F7AEA54}"/>
                </a:ext>
              </a:extLst>
            </p:cNvPr>
            <p:cNvSpPr/>
            <p:nvPr/>
          </p:nvSpPr>
          <p:spPr>
            <a:xfrm>
              <a:off x="15186220" y="9949439"/>
              <a:ext cx="152099" cy="173736"/>
            </a:xfrm>
            <a:prstGeom prst="rect">
              <a:avLst/>
            </a:prstGeom>
            <a:solidFill>
              <a:srgbClr val="00808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8CF42D3E-0A53-744A-866B-EB6F5D471398}"/>
                </a:ext>
              </a:extLst>
            </p:cNvPr>
            <p:cNvSpPr/>
            <p:nvPr/>
          </p:nvSpPr>
          <p:spPr>
            <a:xfrm>
              <a:off x="12217743" y="9949439"/>
              <a:ext cx="152099" cy="173736"/>
            </a:xfrm>
            <a:prstGeom prst="rect">
              <a:avLst/>
            </a:prstGeom>
            <a:solidFill>
              <a:srgbClr val="FFFF00"/>
            </a:solidFill>
            <a:ln w="31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100" dirty="0">
                <a:latin typeface="Helvetica"/>
                <a:cs typeface="Helvetica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977476DC-2241-CF4A-9BCF-425660EBBE82}"/>
                </a:ext>
              </a:extLst>
            </p:cNvPr>
            <p:cNvSpPr txBox="1"/>
            <p:nvPr/>
          </p:nvSpPr>
          <p:spPr>
            <a:xfrm>
              <a:off x="14053672" y="9909784"/>
              <a:ext cx="120345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Dorsal Attention</a:t>
              </a: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AAB4EDC4-7E9D-1946-B464-8ED0CD15EA9F}"/>
                </a:ext>
              </a:extLst>
            </p:cNvPr>
            <p:cNvSpPr txBox="1"/>
            <p:nvPr/>
          </p:nvSpPr>
          <p:spPr>
            <a:xfrm>
              <a:off x="16604614" y="9909784"/>
              <a:ext cx="165859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Cingulo-opercular control</a:t>
              </a:r>
            </a:p>
          </p:txBody>
        </p:sp>
        <p:sp>
          <p:nvSpPr>
            <p:cNvPr id="249" name="TextBox 248">
              <a:extLst>
                <a:ext uri="{FF2B5EF4-FFF2-40B4-BE49-F238E27FC236}">
                  <a16:creationId xmlns:a16="http://schemas.microsoft.com/office/drawing/2014/main" id="{4473A56A-920F-2F41-8BA2-A990B5C3984D}"/>
                </a:ext>
              </a:extLst>
            </p:cNvPr>
            <p:cNvSpPr txBox="1"/>
            <p:nvPr/>
          </p:nvSpPr>
          <p:spPr>
            <a:xfrm>
              <a:off x="21266658" y="9909784"/>
              <a:ext cx="66221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Helvetica"/>
                  <a:cs typeface="Helvetica"/>
                </a:rPr>
                <a:t>Auditory</a:t>
              </a: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379FC08-1461-6343-9ECC-69029DD4301C}"/>
                </a:ext>
              </a:extLst>
            </p:cNvPr>
            <p:cNvSpPr txBox="1"/>
            <p:nvPr/>
          </p:nvSpPr>
          <p:spPr>
            <a:xfrm>
              <a:off x="15426371" y="9578300"/>
              <a:ext cx="22000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u="sng" dirty="0">
                  <a:latin typeface="Helvetica"/>
                  <a:cs typeface="Helvetica"/>
                </a:rPr>
                <a:t>Common Sub-networks</a:t>
              </a:r>
            </a:p>
          </p:txBody>
        </p:sp>
        <p:sp>
          <p:nvSpPr>
            <p:cNvPr id="252" name="Rounded Rectangle 251">
              <a:extLst>
                <a:ext uri="{FF2B5EF4-FFF2-40B4-BE49-F238E27FC236}">
                  <a16:creationId xmlns:a16="http://schemas.microsoft.com/office/drawing/2014/main" id="{BE982001-4426-EE43-AEB6-05A170DAC5B7}"/>
                </a:ext>
              </a:extLst>
            </p:cNvPr>
            <p:cNvSpPr/>
            <p:nvPr/>
          </p:nvSpPr>
          <p:spPr>
            <a:xfrm>
              <a:off x="10795591" y="9603274"/>
              <a:ext cx="11077638" cy="589793"/>
            </a:xfrm>
            <a:prstGeom prst="roundRect">
              <a:avLst>
                <a:gd name="adj" fmla="val 0"/>
              </a:avLst>
            </a:prstGeom>
            <a:noFill/>
            <a:ln w="190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</p:grp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F699F7B7-E2AB-4509-B3EC-ECA99C95BD43}"/>
              </a:ext>
            </a:extLst>
          </p:cNvPr>
          <p:cNvCxnSpPr>
            <a:cxnSpLocks/>
          </p:cNvCxnSpPr>
          <p:nvPr/>
        </p:nvCxnSpPr>
        <p:spPr>
          <a:xfrm>
            <a:off x="10580671" y="6043287"/>
            <a:ext cx="13206207" cy="0"/>
          </a:xfrm>
          <a:prstGeom prst="line">
            <a:avLst/>
          </a:prstGeom>
          <a:ln w="1270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3" name="TextBox 222">
            <a:extLst>
              <a:ext uri="{FF2B5EF4-FFF2-40B4-BE49-F238E27FC236}">
                <a16:creationId xmlns:a16="http://schemas.microsoft.com/office/drawing/2014/main" id="{F9759412-9668-4B6B-9186-2B07425A2663}"/>
              </a:ext>
            </a:extLst>
          </p:cNvPr>
          <p:cNvSpPr txBox="1"/>
          <p:nvPr/>
        </p:nvSpPr>
        <p:spPr>
          <a:xfrm>
            <a:off x="13278875" y="5236154"/>
            <a:ext cx="7774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7349"/>
                </a:solidFill>
                <a:latin typeface="Helvetica"/>
                <a:cs typeface="Helvetica"/>
              </a:rPr>
              <a:t>3. Connectivity matrices</a:t>
            </a:r>
          </a:p>
        </p:txBody>
      </p:sp>
      <p:sp>
        <p:nvSpPr>
          <p:cNvPr id="224" name="Snip Diagonal Corner Rectangle 46">
            <a:extLst>
              <a:ext uri="{FF2B5EF4-FFF2-40B4-BE49-F238E27FC236}">
                <a16:creationId xmlns:a16="http://schemas.microsoft.com/office/drawing/2014/main" id="{02050058-E06F-4BBE-B051-14B901164484}"/>
              </a:ext>
            </a:extLst>
          </p:cNvPr>
          <p:cNvSpPr/>
          <p:nvPr/>
        </p:nvSpPr>
        <p:spPr>
          <a:xfrm>
            <a:off x="10554929" y="5114970"/>
            <a:ext cx="13225179" cy="8601028"/>
          </a:xfrm>
          <a:prstGeom prst="snip2DiagRect">
            <a:avLst>
              <a:gd name="adj1" fmla="val 0"/>
              <a:gd name="adj2" fmla="val 0"/>
            </a:avLst>
          </a:prstGeom>
          <a:noFill/>
          <a:ln w="152400" cmpd="sng"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83"/>
          </a:p>
        </p:txBody>
      </p:sp>
      <p:sp>
        <p:nvSpPr>
          <p:cNvPr id="227" name="Arrow: Down 226">
            <a:extLst>
              <a:ext uri="{FF2B5EF4-FFF2-40B4-BE49-F238E27FC236}">
                <a16:creationId xmlns:a16="http://schemas.microsoft.com/office/drawing/2014/main" id="{F21DCCD2-F8FA-4147-8BD0-841BC0BF328B}"/>
              </a:ext>
            </a:extLst>
          </p:cNvPr>
          <p:cNvSpPr/>
          <p:nvPr/>
        </p:nvSpPr>
        <p:spPr>
          <a:xfrm rot="13541289">
            <a:off x="35447617" y="11739168"/>
            <a:ext cx="332660" cy="128016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Arrow: Down 236">
            <a:extLst>
              <a:ext uri="{FF2B5EF4-FFF2-40B4-BE49-F238E27FC236}">
                <a16:creationId xmlns:a16="http://schemas.microsoft.com/office/drawing/2014/main" id="{B16A3EB4-F101-45E7-8BC9-8A05832676B4}"/>
              </a:ext>
            </a:extLst>
          </p:cNvPr>
          <p:cNvSpPr/>
          <p:nvPr/>
        </p:nvSpPr>
        <p:spPr>
          <a:xfrm>
            <a:off x="38955480" y="12014212"/>
            <a:ext cx="332660" cy="57343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7C9C01A-40D4-4BD8-8AE8-659C86EEFA10}"/>
              </a:ext>
            </a:extLst>
          </p:cNvPr>
          <p:cNvSpPr txBox="1"/>
          <p:nvPr/>
        </p:nvSpPr>
        <p:spPr>
          <a:xfrm>
            <a:off x="37663721" y="12701202"/>
            <a:ext cx="323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SVD or GSVD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C48E7F4-E568-4F94-8A9A-A7649CCD769C}"/>
              </a:ext>
            </a:extLst>
          </p:cNvPr>
          <p:cNvSpPr/>
          <p:nvPr/>
        </p:nvSpPr>
        <p:spPr>
          <a:xfrm>
            <a:off x="35036868" y="7025692"/>
            <a:ext cx="8223965" cy="4176861"/>
          </a:xfrm>
          <a:prstGeom prst="roundRect">
            <a:avLst>
              <a:gd name="adj" fmla="val 5215"/>
            </a:avLst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4F0DB-A6B9-4DDB-9B92-63C3F3E22F9A}"/>
              </a:ext>
            </a:extLst>
          </p:cNvPr>
          <p:cNvSpPr/>
          <p:nvPr/>
        </p:nvSpPr>
        <p:spPr>
          <a:xfrm>
            <a:off x="35036868" y="11067962"/>
            <a:ext cx="8223965" cy="68260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Preprocessed</a:t>
            </a: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79284E04-5E8C-49C5-B2B9-813E1C7A70D3}"/>
              </a:ext>
            </a:extLst>
          </p:cNvPr>
          <p:cNvSpPr txBox="1"/>
          <p:nvPr/>
        </p:nvSpPr>
        <p:spPr>
          <a:xfrm>
            <a:off x="10741717" y="26583025"/>
            <a:ext cx="1259901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rgbClr val="537349"/>
                </a:solidFill>
                <a:latin typeface="Helvetica"/>
                <a:cs typeface="Helvetica"/>
              </a:rPr>
              <a:t>Justifications and thoughts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Normalizations are not applied to rows or columns because their units are the same.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537349"/>
                </a:solidFill>
                <a:latin typeface="Helvetica"/>
                <a:cs typeface="Helvetica"/>
              </a:rPr>
              <a:t>The rows are unprocessed because we want to apply this technique to the data where the differences in both magnitudes and variances of rows will be of interest.</a:t>
            </a:r>
          </a:p>
          <a:p>
            <a:pPr marL="396875" indent="-396875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537349"/>
              </a:solidFill>
              <a:latin typeface="Helvetica"/>
              <a:cs typeface="Helvetica"/>
            </a:endParaRPr>
          </a:p>
          <a:p>
            <a:pPr marL="396875" indent="-396875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537349"/>
                </a:solidFill>
                <a:latin typeface="Helvetica"/>
                <a:cs typeface="Helvetica"/>
              </a:rPr>
              <a:t>The choices of the preprocessing steps should be optional and decided based on the research question.</a:t>
            </a: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973DC238-218E-4084-923E-F34DC6CC4994}"/>
              </a:ext>
            </a:extLst>
          </p:cNvPr>
          <p:cNvSpPr txBox="1"/>
          <p:nvPr/>
        </p:nvSpPr>
        <p:spPr>
          <a:xfrm>
            <a:off x="10693273" y="12056013"/>
            <a:ext cx="129231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Common network across participants were selected for the analysis.</a:t>
            </a:r>
          </a:p>
          <a:p>
            <a:pPr marL="398463" indent="-398463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537349"/>
                </a:solidFill>
                <a:latin typeface="Helvetica"/>
                <a:cs typeface="Helvetica"/>
              </a:rPr>
              <a:t>Negative and perfect z-transformed correlations were excluded from further analysis.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5018EE8F-C7D9-4EF3-88CD-2DA268BEE67D}"/>
              </a:ext>
            </a:extLst>
          </p:cNvPr>
          <p:cNvSpPr txBox="1"/>
          <p:nvPr/>
        </p:nvSpPr>
        <p:spPr>
          <a:xfrm>
            <a:off x="10515600" y="8763000"/>
            <a:ext cx="2986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MSC07 (Session 1-5)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C78D3B19-F788-4AA9-9863-8F92A8A46A03}"/>
              </a:ext>
            </a:extLst>
          </p:cNvPr>
          <p:cNvSpPr txBox="1"/>
          <p:nvPr/>
        </p:nvSpPr>
        <p:spPr>
          <a:xfrm>
            <a:off x="10552018" y="6090250"/>
            <a:ext cx="2949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MSC01 (Session 1-5)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BA1FA2-FB5B-475C-8B46-DFC6666B621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5" t="83324" r="22369" b="5203"/>
          <a:stretch/>
        </p:blipFill>
        <p:spPr>
          <a:xfrm>
            <a:off x="20721500" y="13105877"/>
            <a:ext cx="2988076" cy="524460"/>
          </a:xfrm>
          <a:prstGeom prst="rect">
            <a:avLst/>
          </a:prstGeom>
        </p:spPr>
      </p:pic>
      <p:sp>
        <p:nvSpPr>
          <p:cNvPr id="257" name="TextBox 256">
            <a:extLst>
              <a:ext uri="{FF2B5EF4-FFF2-40B4-BE49-F238E27FC236}">
                <a16:creationId xmlns:a16="http://schemas.microsoft.com/office/drawing/2014/main" id="{76051AEA-0D74-4EC6-AE64-6D8A3EB145A0}"/>
              </a:ext>
            </a:extLst>
          </p:cNvPr>
          <p:cNvSpPr txBox="1"/>
          <p:nvPr/>
        </p:nvSpPr>
        <p:spPr>
          <a:xfrm>
            <a:off x="20008985" y="13057658"/>
            <a:ext cx="2541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Helvetica"/>
                <a:cs typeface="Helvetica"/>
              </a:rPr>
              <a:t>Scale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CE53BBD-60B3-46AE-8B0F-01A83E6F175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0" t="8971" r="-198" b="5838"/>
          <a:stretch/>
        </p:blipFill>
        <p:spPr>
          <a:xfrm>
            <a:off x="23786878" y="15706640"/>
            <a:ext cx="3863862" cy="312319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C6A84B6-08E4-437E-83C0-EE3608D4D369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t="4357" r="23044"/>
          <a:stretch/>
        </p:blipFill>
        <p:spPr>
          <a:xfrm>
            <a:off x="27669503" y="14997625"/>
            <a:ext cx="3501093" cy="449233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BBD566D-743B-4A8E-AF36-F05A8BC27816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8" r="17271"/>
          <a:stretch/>
        </p:blipFill>
        <p:spPr>
          <a:xfrm>
            <a:off x="35186280" y="15171249"/>
            <a:ext cx="3747851" cy="399153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DA42586-83FB-44F5-830D-129C90276E79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3" r="15981"/>
          <a:stretch/>
        </p:blipFill>
        <p:spPr>
          <a:xfrm>
            <a:off x="31069645" y="15190302"/>
            <a:ext cx="4024847" cy="397247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CE7A462-6C0C-4CDF-80A1-C54B897DB238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1" t="7540" b="5433"/>
          <a:stretch/>
        </p:blipFill>
        <p:spPr>
          <a:xfrm>
            <a:off x="23734443" y="20055560"/>
            <a:ext cx="3968731" cy="340136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0C542E4-54C3-4DC3-8D42-D861A54E43B6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0" t="3353" r="22589"/>
          <a:stretch/>
        </p:blipFill>
        <p:spPr>
          <a:xfrm>
            <a:off x="27728843" y="19686303"/>
            <a:ext cx="3279260" cy="397453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51E8B46-0F6C-419D-B0F0-0EB8A6B078B5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 t="4938" r="7722"/>
          <a:stretch/>
        </p:blipFill>
        <p:spPr>
          <a:xfrm>
            <a:off x="31000728" y="20073484"/>
            <a:ext cx="4261071" cy="3365515"/>
          </a:xfrm>
          <a:prstGeom prst="rect">
            <a:avLst/>
          </a:prstGeom>
        </p:spPr>
      </p:pic>
      <p:pic>
        <p:nvPicPr>
          <p:cNvPr id="449" name="Picture 448">
            <a:extLst>
              <a:ext uri="{FF2B5EF4-FFF2-40B4-BE49-F238E27FC236}">
                <a16:creationId xmlns:a16="http://schemas.microsoft.com/office/drawing/2014/main" id="{D810BD9D-9873-4BD9-9BBD-04A8487DC3DB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8" t="6281" r="8814"/>
          <a:stretch/>
        </p:blipFill>
        <p:spPr>
          <a:xfrm>
            <a:off x="35261799" y="20073484"/>
            <a:ext cx="4261071" cy="3412183"/>
          </a:xfrm>
          <a:prstGeom prst="rect">
            <a:avLst/>
          </a:prstGeom>
        </p:spPr>
      </p:pic>
      <p:pic>
        <p:nvPicPr>
          <p:cNvPr id="453" name="Picture 452">
            <a:extLst>
              <a:ext uri="{FF2B5EF4-FFF2-40B4-BE49-F238E27FC236}">
                <a16:creationId xmlns:a16="http://schemas.microsoft.com/office/drawing/2014/main" id="{0FAF1C42-766B-4833-B23C-9A47BAEDEFFE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t="8313" r="2434" b="3875"/>
          <a:stretch/>
        </p:blipFill>
        <p:spPr>
          <a:xfrm>
            <a:off x="23770787" y="24343230"/>
            <a:ext cx="3792777" cy="3471909"/>
          </a:xfrm>
          <a:prstGeom prst="rect">
            <a:avLst/>
          </a:prstGeom>
        </p:spPr>
      </p:pic>
      <p:pic>
        <p:nvPicPr>
          <p:cNvPr id="455" name="Picture 454">
            <a:extLst>
              <a:ext uri="{FF2B5EF4-FFF2-40B4-BE49-F238E27FC236}">
                <a16:creationId xmlns:a16="http://schemas.microsoft.com/office/drawing/2014/main" id="{DA6D84E4-CA16-4FEC-8A3E-86C164339C6C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10" t="4467" r="24248"/>
          <a:stretch/>
        </p:blipFill>
        <p:spPr>
          <a:xfrm>
            <a:off x="27886275" y="23953542"/>
            <a:ext cx="3182823" cy="4177942"/>
          </a:xfrm>
          <a:prstGeom prst="rect">
            <a:avLst/>
          </a:prstGeom>
        </p:spPr>
      </p:pic>
      <p:pic>
        <p:nvPicPr>
          <p:cNvPr id="457" name="Picture 456">
            <a:extLst>
              <a:ext uri="{FF2B5EF4-FFF2-40B4-BE49-F238E27FC236}">
                <a16:creationId xmlns:a16="http://schemas.microsoft.com/office/drawing/2014/main" id="{053337C5-EABB-40B3-BF17-A91A15C68D84}"/>
              </a:ext>
            </a:extLst>
          </p:cNvPr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6" t="5751" r="16988"/>
          <a:stretch/>
        </p:blipFill>
        <p:spPr>
          <a:xfrm>
            <a:off x="31198912" y="24120878"/>
            <a:ext cx="3864702" cy="3793451"/>
          </a:xfrm>
          <a:prstGeom prst="rect">
            <a:avLst/>
          </a:prstGeom>
        </p:spPr>
      </p:pic>
      <p:pic>
        <p:nvPicPr>
          <p:cNvPr id="460" name="Picture 459">
            <a:extLst>
              <a:ext uri="{FF2B5EF4-FFF2-40B4-BE49-F238E27FC236}">
                <a16:creationId xmlns:a16="http://schemas.microsoft.com/office/drawing/2014/main" id="{72BCBE96-821F-4837-B818-1CC753F1D2C1}"/>
              </a:ext>
            </a:extLst>
          </p:cNvPr>
          <p:cNvPicPr>
            <a:picLocks noChangeAspect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5" t="4963" r="16170"/>
          <a:stretch/>
        </p:blipFill>
        <p:spPr>
          <a:xfrm>
            <a:off x="35218235" y="24079200"/>
            <a:ext cx="3953481" cy="3880594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2867D9C1-D57F-46A6-A6E4-A63273504BD1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6" t="8602" r="1480" b="5125"/>
          <a:stretch/>
        </p:blipFill>
        <p:spPr>
          <a:xfrm>
            <a:off x="23789000" y="28605084"/>
            <a:ext cx="3750866" cy="3209898"/>
          </a:xfrm>
          <a:prstGeom prst="rect">
            <a:avLst/>
          </a:prstGeom>
        </p:spPr>
      </p:pic>
      <p:pic>
        <p:nvPicPr>
          <p:cNvPr id="464" name="Picture 463">
            <a:extLst>
              <a:ext uri="{FF2B5EF4-FFF2-40B4-BE49-F238E27FC236}">
                <a16:creationId xmlns:a16="http://schemas.microsoft.com/office/drawing/2014/main" id="{8E6EB76B-CB06-4ED2-99CD-E78018531CA3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2" t="3546" r="10609"/>
          <a:stretch/>
        </p:blipFill>
        <p:spPr>
          <a:xfrm>
            <a:off x="27642470" y="28554591"/>
            <a:ext cx="4025091" cy="3503628"/>
          </a:xfrm>
          <a:prstGeom prst="rect">
            <a:avLst/>
          </a:prstGeom>
        </p:spPr>
      </p:pic>
      <p:pic>
        <p:nvPicPr>
          <p:cNvPr id="467" name="Picture 466">
            <a:extLst>
              <a:ext uri="{FF2B5EF4-FFF2-40B4-BE49-F238E27FC236}">
                <a16:creationId xmlns:a16="http://schemas.microsoft.com/office/drawing/2014/main" id="{44618781-3FB6-495A-A0B1-64B3D2BA9849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7" t="4635" r="27685"/>
          <a:stretch/>
        </p:blipFill>
        <p:spPr>
          <a:xfrm>
            <a:off x="31800787" y="28021374"/>
            <a:ext cx="2961645" cy="4501739"/>
          </a:xfrm>
          <a:prstGeom prst="rect">
            <a:avLst/>
          </a:prstGeom>
        </p:spPr>
      </p:pic>
      <p:pic>
        <p:nvPicPr>
          <p:cNvPr id="469" name="Picture 468">
            <a:extLst>
              <a:ext uri="{FF2B5EF4-FFF2-40B4-BE49-F238E27FC236}">
                <a16:creationId xmlns:a16="http://schemas.microsoft.com/office/drawing/2014/main" id="{CDBDAA04-1295-40E2-8F01-A5F78C16FC8B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3" t="5229" r="18014"/>
          <a:stretch/>
        </p:blipFill>
        <p:spPr>
          <a:xfrm>
            <a:off x="35218235" y="28084963"/>
            <a:ext cx="4106890" cy="438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20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9576</TotalTime>
  <Words>1115</Words>
  <Application>Microsoft Office PowerPoint</Application>
  <PresentationFormat>Custom</PresentationFormat>
  <Paragraphs>278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Helvetica Neue</vt:lpstr>
      <vt:lpstr>Arial</vt:lpstr>
      <vt:lpstr>Calibri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Ju-Chi Yu</dc:creator>
  <cp:lastModifiedBy>如淇 游</cp:lastModifiedBy>
  <cp:revision>311</cp:revision>
  <dcterms:created xsi:type="dcterms:W3CDTF">2016-01-13T15:46:31Z</dcterms:created>
  <dcterms:modified xsi:type="dcterms:W3CDTF">2019-08-17T21:22:20Z</dcterms:modified>
</cp:coreProperties>
</file>